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2" r:id="rId3"/>
    <p:sldId id="261" r:id="rId4"/>
    <p:sldId id="264" r:id="rId5"/>
    <p:sldId id="266" r:id="rId6"/>
    <p:sldId id="268" r:id="rId7"/>
    <p:sldId id="263" r:id="rId8"/>
    <p:sldId id="269" r:id="rId9"/>
    <p:sldId id="260" r:id="rId10"/>
    <p:sldId id="270" r:id="rId11"/>
    <p:sldId id="271" r:id="rId12"/>
    <p:sldId id="273" r:id="rId13"/>
    <p:sldId id="275" r:id="rId14"/>
    <p:sldId id="286" r:id="rId15"/>
    <p:sldId id="287" r:id="rId16"/>
    <p:sldId id="288" r:id="rId17"/>
    <p:sldId id="290" r:id="rId18"/>
    <p:sldId id="291" r:id="rId19"/>
    <p:sldId id="292" r:id="rId20"/>
    <p:sldId id="293" r:id="rId21"/>
    <p:sldId id="294" r:id="rId22"/>
    <p:sldId id="295" r:id="rId23"/>
  </p:sldIdLst>
  <p:sldSz cx="9144000" cy="6858000" type="screen4x3"/>
  <p:notesSz cx="7023100" cy="93091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9981E80-C43A-465F-8F2E-65BD25156F24}" type="datetimeFigureOut">
              <a:rPr lang="id-ID" smtClean="0"/>
              <a:pPr/>
              <a:t>10/11/2015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8971691-67D8-494B-B7A3-9F71063E9877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9DE3DFA-B8C0-4DB1-A9E8-DEF55210EB76}" type="datetimeFigureOut">
              <a:rPr lang="id-ID" smtClean="0"/>
              <a:pPr/>
              <a:t>10/11/2015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3C7468A-FB14-48CF-AF88-C9E508C5F55D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7468A-FB14-48CF-AF88-C9E508C5F55D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442" tIns="0" rIns="19442" bIns="0" anchor="b"/>
          <a:lstStyle/>
          <a:p>
            <a:pPr algn="r"/>
            <a:r>
              <a:rPr lang="en-US" sz="1000" i="1" dirty="0">
                <a:latin typeface="Times New Roman" pitchFamily="18" charset="0"/>
              </a:rPr>
              <a:t>17</a:t>
            </a:r>
          </a:p>
        </p:txBody>
      </p:sp>
      <p:sp>
        <p:nvSpPr>
          <p:cNvPr id="378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38675" cy="3478213"/>
          </a:xfrm>
          <a:ln cap="flat"/>
        </p:spPr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442" tIns="0" rIns="19442" bIns="0" anchor="b"/>
          <a:lstStyle/>
          <a:p>
            <a:pPr algn="r"/>
            <a:r>
              <a:rPr lang="en-US" sz="1000" i="1" dirty="0">
                <a:latin typeface="Times New Roman" pitchFamily="18" charset="0"/>
              </a:rPr>
              <a:t>6</a:t>
            </a:r>
          </a:p>
        </p:txBody>
      </p:sp>
      <p:sp>
        <p:nvSpPr>
          <p:cNvPr id="153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38675" cy="3478213"/>
          </a:xfrm>
          <a:ln cap="flat"/>
        </p:spPr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442" tIns="0" rIns="19442" bIns="0" anchor="b"/>
          <a:lstStyle/>
          <a:p>
            <a:pPr algn="r"/>
            <a:r>
              <a:rPr lang="en-US" sz="1000" i="1" dirty="0">
                <a:latin typeface="Times New Roman" pitchFamily="18" charset="0"/>
              </a:rPr>
              <a:t>17</a:t>
            </a:r>
          </a:p>
        </p:txBody>
      </p:sp>
      <p:sp>
        <p:nvSpPr>
          <p:cNvPr id="378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38675" cy="3478213"/>
          </a:xfrm>
          <a:ln cap="flat"/>
        </p:spPr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442" tIns="0" rIns="19442" bIns="0" anchor="b"/>
          <a:lstStyle/>
          <a:p>
            <a:pPr algn="r"/>
            <a:r>
              <a:rPr lang="en-US" sz="1000" i="1" dirty="0">
                <a:latin typeface="Times New Roman" pitchFamily="18" charset="0"/>
              </a:rPr>
              <a:t>17</a:t>
            </a:r>
          </a:p>
        </p:txBody>
      </p:sp>
      <p:sp>
        <p:nvSpPr>
          <p:cNvPr id="378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38675" cy="3478213"/>
          </a:xfrm>
          <a:ln cap="flat"/>
        </p:spPr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442" tIns="0" rIns="19442" bIns="0" anchor="b"/>
          <a:lstStyle/>
          <a:p>
            <a:pPr algn="r"/>
            <a:r>
              <a:rPr lang="en-US" sz="1000" i="1" dirty="0">
                <a:latin typeface="Times New Roman" pitchFamily="18" charset="0"/>
              </a:rPr>
              <a:t>17</a:t>
            </a:r>
          </a:p>
        </p:txBody>
      </p:sp>
      <p:sp>
        <p:nvSpPr>
          <p:cNvPr id="378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38675" cy="3478213"/>
          </a:xfrm>
          <a:ln cap="flat"/>
        </p:spPr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442" tIns="0" rIns="19442" bIns="0" anchor="b"/>
          <a:lstStyle/>
          <a:p>
            <a:pPr algn="r"/>
            <a:r>
              <a:rPr lang="en-US" sz="1000" i="1" dirty="0">
                <a:latin typeface="Times New Roman" pitchFamily="18" charset="0"/>
              </a:rPr>
              <a:t>7</a:t>
            </a:r>
          </a:p>
        </p:txBody>
      </p:sp>
      <p:sp>
        <p:nvSpPr>
          <p:cNvPr id="174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38675" cy="3478213"/>
          </a:xfrm>
          <a:ln cap="flat"/>
        </p:spPr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442" tIns="0" rIns="19442" bIns="0" anchor="b"/>
          <a:lstStyle/>
          <a:p>
            <a:pPr algn="r"/>
            <a:r>
              <a:rPr lang="en-US" sz="1000" i="1" dirty="0">
                <a:latin typeface="Times New Roman" pitchFamily="18" charset="0"/>
              </a:rPr>
              <a:t>7</a:t>
            </a:r>
          </a:p>
        </p:txBody>
      </p:sp>
      <p:sp>
        <p:nvSpPr>
          <p:cNvPr id="174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38675" cy="3478213"/>
          </a:xfrm>
          <a:ln cap="flat"/>
        </p:spPr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442" tIns="0" rIns="19442" bIns="0" anchor="b"/>
          <a:lstStyle/>
          <a:p>
            <a:pPr algn="r"/>
            <a:r>
              <a:rPr lang="en-US" sz="1000" i="1" dirty="0">
                <a:latin typeface="Times New Roman" pitchFamily="18" charset="0"/>
              </a:rPr>
              <a:t>7</a:t>
            </a:r>
          </a:p>
        </p:txBody>
      </p:sp>
      <p:sp>
        <p:nvSpPr>
          <p:cNvPr id="174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38675" cy="3478213"/>
          </a:xfrm>
          <a:ln cap="flat"/>
        </p:spPr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442" tIns="0" rIns="19442" bIns="0" anchor="b"/>
          <a:lstStyle/>
          <a:p>
            <a:pPr algn="r"/>
            <a:r>
              <a:rPr lang="en-US" sz="1000" i="1" dirty="0">
                <a:latin typeface="Times New Roman" pitchFamily="18" charset="0"/>
              </a:rPr>
              <a:t>17</a:t>
            </a:r>
          </a:p>
        </p:txBody>
      </p:sp>
      <p:sp>
        <p:nvSpPr>
          <p:cNvPr id="378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38675" cy="3478213"/>
          </a:xfrm>
          <a:ln cap="flat"/>
        </p:spPr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442" tIns="0" rIns="19442" bIns="0" anchor="b"/>
          <a:lstStyle/>
          <a:p>
            <a:pPr algn="r"/>
            <a:r>
              <a:rPr lang="en-US" sz="1000" i="1" dirty="0">
                <a:latin typeface="Times New Roman" pitchFamily="18" charset="0"/>
              </a:rPr>
              <a:t>7</a:t>
            </a:r>
          </a:p>
        </p:txBody>
      </p:sp>
      <p:sp>
        <p:nvSpPr>
          <p:cNvPr id="174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38675" cy="3478213"/>
          </a:xfrm>
          <a:ln cap="flat"/>
        </p:spPr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442" tIns="0" rIns="19442" bIns="0" anchor="b"/>
          <a:lstStyle/>
          <a:p>
            <a:pPr algn="r"/>
            <a:r>
              <a:rPr lang="en-US" sz="1000" i="1" dirty="0">
                <a:latin typeface="Times New Roman" pitchFamily="18" charset="0"/>
              </a:rPr>
              <a:t>7</a:t>
            </a:r>
          </a:p>
        </p:txBody>
      </p:sp>
      <p:sp>
        <p:nvSpPr>
          <p:cNvPr id="174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38675" cy="3478213"/>
          </a:xfrm>
          <a:ln cap="flat"/>
        </p:spPr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442" tIns="0" rIns="19442" bIns="0" anchor="b"/>
          <a:lstStyle/>
          <a:p>
            <a:pPr algn="r"/>
            <a:r>
              <a:rPr lang="en-US" sz="1000" i="1" dirty="0">
                <a:latin typeface="Times New Roman" pitchFamily="18" charset="0"/>
              </a:rPr>
              <a:t>7</a:t>
            </a:r>
          </a:p>
        </p:txBody>
      </p:sp>
      <p:sp>
        <p:nvSpPr>
          <p:cNvPr id="174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38675" cy="3478213"/>
          </a:xfrm>
          <a:ln cap="flat"/>
        </p:spPr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442" tIns="0" rIns="19442" bIns="0" anchor="b"/>
          <a:lstStyle/>
          <a:p>
            <a:pPr algn="r"/>
            <a:r>
              <a:rPr lang="en-US" sz="1000" i="1" dirty="0">
                <a:latin typeface="Times New Roman" pitchFamily="18" charset="0"/>
              </a:rPr>
              <a:t>7</a:t>
            </a:r>
          </a:p>
        </p:txBody>
      </p:sp>
      <p:sp>
        <p:nvSpPr>
          <p:cNvPr id="174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38675" cy="3478213"/>
          </a:xfrm>
          <a:ln cap="flat"/>
        </p:spPr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442" tIns="0" rIns="19442" bIns="0" anchor="b"/>
          <a:lstStyle/>
          <a:p>
            <a:pPr algn="r"/>
            <a:r>
              <a:rPr lang="en-US" sz="1000" i="1" dirty="0">
                <a:latin typeface="Times New Roman" pitchFamily="18" charset="0"/>
              </a:rPr>
              <a:t>7</a:t>
            </a:r>
          </a:p>
        </p:txBody>
      </p:sp>
      <p:sp>
        <p:nvSpPr>
          <p:cNvPr id="174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38675" cy="3478213"/>
          </a:xfrm>
          <a:ln cap="flat"/>
        </p:spPr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442" tIns="0" rIns="19442" bIns="0" anchor="b"/>
          <a:lstStyle/>
          <a:p>
            <a:pPr algn="r"/>
            <a:r>
              <a:rPr lang="en-US" sz="1000" i="1" dirty="0">
                <a:latin typeface="Times New Roman" pitchFamily="18" charset="0"/>
              </a:rPr>
              <a:t>7</a:t>
            </a:r>
          </a:p>
        </p:txBody>
      </p:sp>
      <p:sp>
        <p:nvSpPr>
          <p:cNvPr id="174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38675" cy="3478213"/>
          </a:xfrm>
          <a:ln cap="flat"/>
        </p:spPr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442" tIns="0" rIns="19442" bIns="0" anchor="b"/>
          <a:lstStyle/>
          <a:p>
            <a:pPr algn="r"/>
            <a:r>
              <a:rPr lang="en-US" sz="1000" i="1" dirty="0">
                <a:latin typeface="Times New Roman" pitchFamily="18" charset="0"/>
              </a:rPr>
              <a:t>9</a:t>
            </a:r>
          </a:p>
        </p:txBody>
      </p:sp>
      <p:sp>
        <p:nvSpPr>
          <p:cNvPr id="215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38675" cy="3478213"/>
          </a:xfrm>
          <a:ln cap="flat"/>
        </p:spPr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442" tIns="0" rIns="19442" bIns="0" anchor="b"/>
          <a:lstStyle/>
          <a:p>
            <a:pPr algn="r"/>
            <a:r>
              <a:rPr lang="en-US" sz="1000" i="1" dirty="0">
                <a:latin typeface="Times New Roman" pitchFamily="18" charset="0"/>
              </a:rPr>
              <a:t>11</a:t>
            </a:r>
          </a:p>
        </p:txBody>
      </p:sp>
      <p:sp>
        <p:nvSpPr>
          <p:cNvPr id="256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38675" cy="3478213"/>
          </a:xfrm>
          <a:ln cap="flat"/>
        </p:spPr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36414" y="4420207"/>
            <a:ext cx="5150273" cy="4190711"/>
          </a:xfrm>
          <a:ln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442" tIns="0" rIns="19442" bIns="0" anchor="b"/>
          <a:lstStyle/>
          <a:p>
            <a:pPr algn="r"/>
            <a:r>
              <a:rPr lang="en-US" sz="1000" i="1" dirty="0">
                <a:latin typeface="Times New Roman" pitchFamily="18" charset="0"/>
              </a:rPr>
              <a:t>9</a:t>
            </a:r>
          </a:p>
        </p:txBody>
      </p:sp>
      <p:sp>
        <p:nvSpPr>
          <p:cNvPr id="215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38675" cy="3478213"/>
          </a:xfrm>
          <a:ln cap="flat"/>
        </p:spPr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442" tIns="0" rIns="19442" bIns="0" anchor="b"/>
          <a:lstStyle/>
          <a:p>
            <a:pPr algn="r"/>
            <a:r>
              <a:rPr lang="en-US" sz="1000" i="1" dirty="0">
                <a:latin typeface="Times New Roman" pitchFamily="18" charset="0"/>
              </a:rPr>
              <a:t>6</a:t>
            </a:r>
          </a:p>
        </p:txBody>
      </p:sp>
      <p:sp>
        <p:nvSpPr>
          <p:cNvPr id="153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38675" cy="3478213"/>
          </a:xfrm>
          <a:ln cap="flat"/>
        </p:spPr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442" tIns="0" rIns="19442" bIns="0" anchor="b"/>
          <a:lstStyle/>
          <a:p>
            <a:pPr algn="r"/>
            <a:r>
              <a:rPr lang="en-US" sz="1000" i="1" dirty="0">
                <a:latin typeface="Times New Roman" pitchFamily="18" charset="0"/>
              </a:rPr>
              <a:t>6</a:t>
            </a:r>
          </a:p>
        </p:txBody>
      </p:sp>
      <p:sp>
        <p:nvSpPr>
          <p:cNvPr id="153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38675" cy="3478213"/>
          </a:xfrm>
          <a:ln cap="flat"/>
        </p:spPr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442" tIns="0" rIns="19442" bIns="0" anchor="b"/>
          <a:lstStyle/>
          <a:p>
            <a:pPr algn="r"/>
            <a:r>
              <a:rPr lang="en-US" sz="1000" i="1" dirty="0">
                <a:latin typeface="Times New Roman" pitchFamily="18" charset="0"/>
              </a:rPr>
              <a:t>7</a:t>
            </a:r>
          </a:p>
        </p:txBody>
      </p:sp>
      <p:sp>
        <p:nvSpPr>
          <p:cNvPr id="174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38675" cy="3478213"/>
          </a:xfrm>
          <a:ln cap="flat"/>
        </p:spPr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B98D-9FA6-416E-8737-468BEDDB98A0}" type="datetime1">
              <a:rPr lang="id-ID" smtClean="0"/>
              <a:pPr/>
              <a:t>10/11/2015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A56624B-1405-4366-B129-2FC0BDB813A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B083-8BBC-4176-B5C8-10033700F19E}" type="datetime1">
              <a:rPr lang="id-ID" smtClean="0"/>
              <a:pPr/>
              <a:t>10/11/2015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624B-1405-4366-B129-2FC0BDB813A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1F3B4-816D-4F8A-96C5-F365FA495CDC}" type="datetime1">
              <a:rPr lang="id-ID" smtClean="0"/>
              <a:pPr/>
              <a:t>10/11/2015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624B-1405-4366-B129-2FC0BDB813A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BEDE-922B-487C-8B00-5E3FA804C881}" type="datetime1">
              <a:rPr lang="id-ID" smtClean="0"/>
              <a:pPr/>
              <a:t>10/11/2015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624B-1405-4366-B129-2FC0BDB813A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1B06-C8EE-491E-9B20-64393EDB90D3}" type="datetime1">
              <a:rPr lang="id-ID" smtClean="0"/>
              <a:pPr/>
              <a:t>10/11/2015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A56624B-1405-4366-B129-2FC0BDB813A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41A3-9E08-4878-8AA2-5D3AEA0085C5}" type="datetime1">
              <a:rPr lang="id-ID" smtClean="0"/>
              <a:pPr/>
              <a:t>10/11/2015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624B-1405-4366-B129-2FC0BDB813A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986E-EE7D-4E6A-BF04-06C6589D0BEB}" type="datetime1">
              <a:rPr lang="id-ID" smtClean="0"/>
              <a:pPr/>
              <a:t>10/11/2015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624B-1405-4366-B129-2FC0BDB813A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5F6D-F089-452E-9D84-C697FBF7E821}" type="datetime1">
              <a:rPr lang="id-ID" smtClean="0"/>
              <a:pPr/>
              <a:t>10/11/2015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624B-1405-4366-B129-2FC0BDB813A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9BDD-7045-4A11-8679-035EE05C833F}" type="datetime1">
              <a:rPr lang="id-ID" smtClean="0"/>
              <a:pPr/>
              <a:t>10/11/2015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624B-1405-4366-B129-2FC0BDB813A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61C-63C4-4C72-91D4-826547677574}" type="datetime1">
              <a:rPr lang="id-ID" smtClean="0"/>
              <a:pPr/>
              <a:t>10/11/2015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624B-1405-4366-B129-2FC0BDB813A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8A65-AC1E-4251-B200-F93DF1EBFC03}" type="datetime1">
              <a:rPr lang="id-ID" smtClean="0"/>
              <a:pPr/>
              <a:t>10/11/2015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A56624B-1405-4366-B129-2FC0BDB813A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9470526-888C-472C-B2D6-96D07233B582}" type="datetime1">
              <a:rPr lang="id-ID" smtClean="0"/>
              <a:pPr/>
              <a:t>10/11/2015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A56624B-1405-4366-B129-2FC0BDB813AD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jpeg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jpe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Lutfi</a:t>
            </a:r>
          </a:p>
          <a:p>
            <a:r>
              <a:rPr lang="id-ID" dirty="0" smtClean="0"/>
              <a:t>STIE Perbanas Surabaya</a:t>
            </a:r>
          </a:p>
          <a:p>
            <a:r>
              <a:rPr lang="id-ID" dirty="0" smtClean="0"/>
              <a:t>lutfi@perbanas.</a:t>
            </a:r>
            <a:r>
              <a:rPr lang="en-US" dirty="0" smtClean="0"/>
              <a:t>ac.id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PEMILIHAN PORTOFOLIO</a:t>
            </a:r>
            <a:endParaRPr lang="id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DE8-B1DF-4811-9C47-3083E347DEAD}" type="slidenum">
              <a:rPr lang="en-US"/>
              <a:pPr/>
              <a:t>10</a:t>
            </a:fld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865188" y="474663"/>
            <a:ext cx="7312025" cy="705321"/>
          </a:xfrm>
          <a:solidFill>
            <a:schemeClr val="bg2"/>
          </a:solidFill>
          <a:ln/>
          <a:effectLst>
            <a:outerShdw dist="107763" dir="2700000" algn="ctr" rotWithShape="0">
              <a:srgbClr val="000000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id-ID" dirty="0" smtClean="0"/>
              <a:t>Komponen Risiko Portofolio</a:t>
            </a:r>
            <a:endParaRPr lang="en-US" dirty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038600"/>
          </a:xfrm>
          <a:noFill/>
          <a:ln/>
        </p:spPr>
        <p:txBody>
          <a:bodyPr lIns="90488" tIns="44450" rIns="90488" bIns="44450"/>
          <a:lstStyle/>
          <a:p>
            <a:r>
              <a:rPr lang="id-ID" dirty="0" smtClean="0"/>
              <a:t>Mencakup tiga faktor</a:t>
            </a:r>
            <a:endParaRPr lang="en-US" dirty="0"/>
          </a:p>
          <a:p>
            <a:pPr lvl="1">
              <a:buSzPct val="75000"/>
            </a:pPr>
            <a:r>
              <a:rPr lang="id-ID" dirty="0" smtClean="0"/>
              <a:t>Varian</a:t>
            </a:r>
            <a:r>
              <a:rPr lang="en-US" dirty="0" smtClean="0"/>
              <a:t> (</a:t>
            </a:r>
            <a:r>
              <a:rPr lang="id-ID" dirty="0" smtClean="0"/>
              <a:t>risiko</a:t>
            </a:r>
            <a:r>
              <a:rPr lang="en-US" dirty="0" smtClean="0"/>
              <a:t>) </a:t>
            </a:r>
            <a:r>
              <a:rPr lang="id-ID" dirty="0" smtClean="0"/>
              <a:t>dari masing-masing sekuritas</a:t>
            </a:r>
            <a:endParaRPr lang="en-US" dirty="0"/>
          </a:p>
          <a:p>
            <a:pPr lvl="1">
              <a:buSzPct val="75000"/>
            </a:pPr>
            <a:r>
              <a:rPr lang="en-US" dirty="0"/>
              <a:t>Covariance </a:t>
            </a:r>
            <a:r>
              <a:rPr lang="id-ID" dirty="0" smtClean="0"/>
              <a:t>(Correlation) antar pasang sekuritas</a:t>
            </a:r>
            <a:endParaRPr lang="en-US" dirty="0"/>
          </a:p>
          <a:p>
            <a:pPr lvl="1">
              <a:buSzPct val="75000"/>
            </a:pPr>
            <a:r>
              <a:rPr lang="id-ID" dirty="0" smtClean="0"/>
              <a:t>Bobot setiap sekuritas dalam portofolio</a:t>
            </a:r>
            <a:endParaRPr lang="en-US" dirty="0"/>
          </a:p>
          <a:p>
            <a:r>
              <a:rPr lang="id-ID" dirty="0" smtClean="0"/>
              <a:t>Semakin banyak aset dalam portofolio, maka semakin besar pengaruh covariance antar aset dan semakin kecil pengaruh dari risiko (variance setiap aset)</a:t>
            </a:r>
          </a:p>
          <a:p>
            <a:r>
              <a:rPr lang="id-ID" dirty="0" smtClean="0"/>
              <a:t>Sasaran</a:t>
            </a:r>
            <a:r>
              <a:rPr lang="en-US" dirty="0" smtClean="0"/>
              <a:t>: </a:t>
            </a:r>
            <a:r>
              <a:rPr lang="id-ID" dirty="0" smtClean="0"/>
              <a:t>pilih bobot untuk menentukan kombinasi varian minimum untuk tingkat expected return tertentu</a:t>
            </a:r>
            <a:endParaRPr lang="en-US" dirty="0"/>
          </a:p>
        </p:txBody>
      </p:sp>
      <p:pic>
        <p:nvPicPr>
          <p:cNvPr id="34818" name="Picture 2" descr="http://rudiyanto.blog.kontan.co.id/files/2012/08/Ris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295400"/>
            <a:ext cx="2209800" cy="1651853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5C0A-1B60-403C-9424-629518DA9B9D}" type="slidenum">
              <a:rPr lang="en-US"/>
              <a:pPr/>
              <a:t>11</a:t>
            </a:fld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865188" y="228601"/>
            <a:ext cx="7312025" cy="1136208"/>
          </a:xfrm>
          <a:solidFill>
            <a:schemeClr val="bg2"/>
          </a:solidFill>
          <a:ln/>
          <a:effectLst>
            <a:outerShdw dist="107763" dir="2700000" algn="ctr" rotWithShape="0">
              <a:srgbClr val="000000"/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sz="3600" dirty="0" smtClean="0"/>
              <a:t>V</a:t>
            </a:r>
            <a:r>
              <a:rPr lang="id-ID" sz="3600" dirty="0" smtClean="0"/>
              <a:t>arian &amp; Simpangan Baku Portofolio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sz="3200" i="1" dirty="0" smtClean="0"/>
              <a:t>Contoh</a:t>
            </a:r>
            <a:endParaRPr lang="en-US" i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374" y="1600200"/>
            <a:ext cx="816590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9200" y="5105400"/>
            <a:ext cx="5486400" cy="9144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DE8-B1DF-4811-9C47-3083E347DEAD}" type="slidenum">
              <a:rPr lang="en-US"/>
              <a:pPr/>
              <a:t>12</a:t>
            </a:fld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865188" y="474663"/>
            <a:ext cx="7312025" cy="705321"/>
          </a:xfrm>
          <a:solidFill>
            <a:schemeClr val="bg2"/>
          </a:solidFill>
          <a:ln/>
          <a:effectLst>
            <a:outerShdw dist="107763" dir="2700000" algn="ctr" rotWithShape="0">
              <a:srgbClr val="000000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id-ID" dirty="0" smtClean="0"/>
              <a:t>Covarian Return</a:t>
            </a:r>
            <a:endParaRPr lang="en-US" dirty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id-ID" dirty="0" smtClean="0"/>
              <a:t>Covarian return mengukur tingkat dimana return dua sekuritas bergerak bersama sepanjang waktu</a:t>
            </a:r>
            <a:endParaRPr lang="en-US" dirty="0"/>
          </a:p>
          <a:p>
            <a:pPr lvl="1">
              <a:buSzPct val="75000"/>
            </a:pPr>
            <a:r>
              <a:rPr lang="id-ID" dirty="0" smtClean="0"/>
              <a:t>Covarian positif menunjukkan bahwa return kedua sekuritas bergerak kearah yang sama</a:t>
            </a:r>
            <a:endParaRPr lang="en-US" dirty="0" smtClean="0"/>
          </a:p>
          <a:p>
            <a:pPr lvl="1">
              <a:buSzPct val="75000"/>
            </a:pPr>
            <a:r>
              <a:rPr lang="id-ID" dirty="0" smtClean="0"/>
              <a:t>Covarian negatif menunjukkan bahwa return kedua sekuritas bergerak kearah berlawanan</a:t>
            </a:r>
            <a:endParaRPr lang="en-US" dirty="0" smtClean="0"/>
          </a:p>
          <a:p>
            <a:pPr lvl="1">
              <a:buSzPct val="75000"/>
            </a:pPr>
            <a:r>
              <a:rPr lang="id-ID" dirty="0" smtClean="0"/>
              <a:t>Covarian nol menunjukkan bahwa tidak terdapat hubungan antara return kedua sekuritas</a:t>
            </a:r>
            <a:endParaRPr lang="en-US" dirty="0" smtClean="0"/>
          </a:p>
          <a:p>
            <a:r>
              <a:rPr lang="id-ID" dirty="0" smtClean="0"/>
              <a:t>Rumus Menghitung Covarian 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371599" y="5181600"/>
          <a:ext cx="5132294" cy="762000"/>
        </p:xfrm>
        <a:graphic>
          <a:graphicData uri="http://schemas.openxmlformats.org/presentationml/2006/ole">
            <p:oleObj spid="_x0000_s25604" name="Equation" r:id="rId4" imgW="2908080" imgH="431640" progId="Equation.3">
              <p:embed/>
            </p:oleObj>
          </a:graphicData>
        </a:graphic>
      </p:graphicFrame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71600" y="2971800"/>
            <a:ext cx="1981200" cy="9144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DE8-B1DF-4811-9C47-3083E347DEAD}" type="slidenum">
              <a:rPr lang="en-US"/>
              <a:pPr/>
              <a:t>13</a:t>
            </a:fld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865188" y="474663"/>
            <a:ext cx="7312025" cy="705321"/>
          </a:xfrm>
          <a:solidFill>
            <a:schemeClr val="bg2"/>
          </a:solidFill>
          <a:ln/>
          <a:effectLst>
            <a:outerShdw dist="107763" dir="2700000" algn="ctr" rotWithShape="0">
              <a:srgbClr val="000000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id-ID" dirty="0" smtClean="0"/>
              <a:t>Koefisien Korelasi</a:t>
            </a:r>
            <a:endParaRPr lang="en-US" dirty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772400" cy="4724400"/>
          </a:xfrm>
          <a:noFill/>
          <a:ln/>
        </p:spPr>
        <p:txBody>
          <a:bodyPr lIns="90488" tIns="44450" rIns="90488" bIns="44450">
            <a:normAutofit fontScale="92500" lnSpcReduction="10000"/>
          </a:bodyPr>
          <a:lstStyle/>
          <a:p>
            <a:r>
              <a:rPr lang="id-ID" dirty="0" smtClean="0"/>
              <a:t>Covarian mengukur co-movement absolut dari dua return</a:t>
            </a:r>
          </a:p>
          <a:p>
            <a:r>
              <a:rPr lang="id-ID" dirty="0" smtClean="0"/>
              <a:t>Oleh karena itu tidak dapat digunakan untuk membandingkan antar pasang sekuritas yang berbeda</a:t>
            </a:r>
          </a:p>
          <a:p>
            <a:r>
              <a:rPr lang="id-ID" dirty="0" smtClean="0"/>
              <a:t>Untuk mengatasi masalah ini digunakan Koefisien Korelasi</a:t>
            </a:r>
            <a:endParaRPr lang="en-US" dirty="0"/>
          </a:p>
          <a:p>
            <a:pPr>
              <a:buNone/>
            </a:pPr>
            <a:endParaRPr lang="id-ID" dirty="0" smtClean="0"/>
          </a:p>
          <a:p>
            <a:endParaRPr lang="id-ID" dirty="0" smtClean="0"/>
          </a:p>
          <a:p>
            <a:pPr>
              <a:buNone/>
            </a:pPr>
            <a:endParaRPr lang="id-ID" sz="2000" dirty="0" smtClean="0"/>
          </a:p>
          <a:p>
            <a:pPr>
              <a:buNone/>
            </a:pPr>
            <a:r>
              <a:rPr lang="id-ID" sz="2000" dirty="0" smtClean="0"/>
              <a:t>Dimana:</a:t>
            </a:r>
          </a:p>
          <a:p>
            <a:pPr>
              <a:buNone/>
            </a:pPr>
            <a:r>
              <a:rPr lang="id-ID" sz="2800" dirty="0" smtClean="0"/>
              <a:t>r</a:t>
            </a:r>
            <a:r>
              <a:rPr lang="id-ID" sz="2000" baseline="-25000" dirty="0" smtClean="0"/>
              <a:t>ij</a:t>
            </a:r>
            <a:r>
              <a:rPr lang="id-ID" sz="2000" dirty="0" smtClean="0"/>
              <a:t> = korelasi antara return sekuritas </a:t>
            </a:r>
            <a:r>
              <a:rPr lang="id-ID" sz="2000" i="1" dirty="0" smtClean="0"/>
              <a:t>i </a:t>
            </a:r>
            <a:r>
              <a:rPr lang="id-ID" sz="2000" dirty="0" smtClean="0"/>
              <a:t>dan </a:t>
            </a:r>
            <a:r>
              <a:rPr lang="id-ID" sz="2000" i="1" dirty="0" smtClean="0"/>
              <a:t>j</a:t>
            </a:r>
          </a:p>
          <a:p>
            <a:pPr>
              <a:buNone/>
            </a:pPr>
            <a:r>
              <a:rPr lang="id-ID" sz="2000" dirty="0" smtClean="0"/>
              <a:t>Covij = Covarian antara return sekuritas </a:t>
            </a:r>
            <a:r>
              <a:rPr lang="id-ID" sz="2000" i="1" dirty="0" smtClean="0"/>
              <a:t>i </a:t>
            </a:r>
            <a:r>
              <a:rPr lang="id-ID" sz="2000" dirty="0" smtClean="0"/>
              <a:t>dan </a:t>
            </a:r>
            <a:r>
              <a:rPr lang="id-ID" sz="2000" i="1" dirty="0" smtClean="0"/>
              <a:t>j</a:t>
            </a:r>
          </a:p>
          <a:p>
            <a:pPr>
              <a:buNone/>
            </a:pPr>
            <a:r>
              <a:rPr lang="el-GR" sz="2800" dirty="0" smtClean="0">
                <a:latin typeface="Corbel"/>
              </a:rPr>
              <a:t>σ</a:t>
            </a:r>
            <a:r>
              <a:rPr lang="id-ID" sz="2000" baseline="-25000" dirty="0" smtClean="0"/>
              <a:t>i</a:t>
            </a:r>
            <a:r>
              <a:rPr lang="id-ID" sz="2000" dirty="0" smtClean="0"/>
              <a:t>= simpangan baku sekuritas </a:t>
            </a:r>
            <a:r>
              <a:rPr lang="id-ID" sz="2000" i="1" dirty="0" smtClean="0"/>
              <a:t>i </a:t>
            </a:r>
          </a:p>
          <a:p>
            <a:pPr>
              <a:buNone/>
            </a:pPr>
            <a:r>
              <a:rPr lang="el-GR" sz="2800" dirty="0" smtClean="0">
                <a:latin typeface="Corbel"/>
              </a:rPr>
              <a:t>σ</a:t>
            </a:r>
            <a:r>
              <a:rPr lang="id-ID" sz="2000" baseline="-25000" dirty="0" smtClean="0"/>
              <a:t>j </a:t>
            </a:r>
            <a:r>
              <a:rPr lang="id-ID" sz="2000" dirty="0" smtClean="0"/>
              <a:t>= simpangan baku sekuritas </a:t>
            </a:r>
            <a:r>
              <a:rPr lang="id-ID" sz="2000" i="1" dirty="0" smtClean="0"/>
              <a:t>j</a:t>
            </a:r>
            <a:endParaRPr lang="id-ID" sz="2000" dirty="0" smtClean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524000" y="2971800"/>
          <a:ext cx="1676400" cy="951818"/>
        </p:xfrm>
        <a:graphic>
          <a:graphicData uri="http://schemas.openxmlformats.org/presentationml/2006/ole">
            <p:oleObj spid="_x0000_s26626" name="Equation" r:id="rId4" imgW="647640" imgH="469800" progId="Equation.3">
              <p:embed/>
            </p:oleObj>
          </a:graphicData>
        </a:graphic>
      </p:graphicFrame>
      <p:pic>
        <p:nvPicPr>
          <p:cNvPr id="26628" name="Picture 4" descr="http://static.republika.co.id/uploads/images/detailnews/selain-saham-dan-reksadana-obligasi-bisa-menjadi-salah-satu-_140530093127-7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3124200"/>
            <a:ext cx="3209511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DE8-B1DF-4811-9C47-3083E347DEAD}" type="slidenum">
              <a:rPr lang="en-US"/>
              <a:pPr/>
              <a:t>14</a:t>
            </a:fld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865188" y="474663"/>
            <a:ext cx="7312025" cy="705321"/>
          </a:xfrm>
          <a:solidFill>
            <a:schemeClr val="bg2"/>
          </a:solidFill>
          <a:ln/>
          <a:effectLst>
            <a:outerShdw dist="107763" dir="2700000" algn="ctr" rotWithShape="0">
              <a:srgbClr val="000000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id-ID" dirty="0" smtClean="0"/>
              <a:t>Koefisien Korelasi</a:t>
            </a:r>
            <a:endParaRPr lang="en-US" dirty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924800" cy="3352800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r>
              <a:rPr lang="id-ID" dirty="0" smtClean="0"/>
              <a:t>Koefisien korelasi (</a:t>
            </a:r>
            <a:r>
              <a:rPr lang="id-ID" sz="3000" dirty="0" smtClean="0"/>
              <a:t>r</a:t>
            </a:r>
            <a:r>
              <a:rPr lang="id-ID" baseline="-25000" dirty="0" smtClean="0"/>
              <a:t>ij</a:t>
            </a:r>
            <a:r>
              <a:rPr lang="id-ID" dirty="0" smtClean="0"/>
              <a:t>) memilik rentang -1 s.d. +1</a:t>
            </a:r>
          </a:p>
          <a:p>
            <a:r>
              <a:rPr lang="id-ID" dirty="0" smtClean="0"/>
              <a:t>Korelasi +1 artinya dua sekuritas memiliki korelasi positif sempurna (bergerak kearah yang sama secara linier sempurna)</a:t>
            </a:r>
          </a:p>
          <a:p>
            <a:r>
              <a:rPr lang="id-ID" dirty="0" smtClean="0"/>
              <a:t>Korelasi -1 artinya dua sekuritas memiliki korelasi negatif sempurna (bergerak kearah berlawanan secara linier sempurna)</a:t>
            </a:r>
          </a:p>
          <a:p>
            <a:r>
              <a:rPr lang="id-ID" dirty="0" smtClean="0"/>
              <a:t>Korelasi 0 artinya dua sekuritas tidak memiliki korelasi</a:t>
            </a:r>
          </a:p>
          <a:p>
            <a:endParaRPr lang="en-US" dirty="0"/>
          </a:p>
        </p:txBody>
      </p:sp>
      <p:pic>
        <p:nvPicPr>
          <p:cNvPr id="44034" name="Picture 2" descr="https://encrypted-tbn1.gstatic.com/images?q=tbn:ANd9GcSUvY-XHG3WWWynQM5tJXV7MW1tylapoxpT-tF34FaiICAndjZ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724400"/>
            <a:ext cx="4191000" cy="18669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47800" y="3276600"/>
            <a:ext cx="5715000" cy="5334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1371600" y="5638800"/>
            <a:ext cx="3429000" cy="762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2314-4F4D-4BFA-9704-B7CCE78507CC}" type="slidenum">
              <a:rPr lang="en-US"/>
              <a:pPr/>
              <a:t>15</a:t>
            </a:fld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97636"/>
            <a:ext cx="8229600" cy="1197764"/>
          </a:xfrm>
          <a:solidFill>
            <a:schemeClr val="bg2"/>
          </a:solidFill>
          <a:ln/>
          <a:effectLst>
            <a:outerShdw dist="107763" dir="2700000" algn="ctr" rotWithShape="0">
              <a:srgbClr val="000000"/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id-ID" dirty="0" smtClean="0"/>
              <a:t>Co</a:t>
            </a:r>
            <a:r>
              <a:rPr lang="en-US" dirty="0" smtClean="0"/>
              <a:t>v</a:t>
            </a:r>
            <a:r>
              <a:rPr lang="id-ID" dirty="0" smtClean="0"/>
              <a:t>ariance </a:t>
            </a:r>
            <a:r>
              <a:rPr lang="id-ID" dirty="0" smtClean="0"/>
              <a:t>Koefisien Korelasi</a:t>
            </a:r>
            <a:br>
              <a:rPr lang="id-ID" dirty="0" smtClean="0"/>
            </a:br>
            <a:r>
              <a:rPr lang="id-ID" sz="3200" i="1" dirty="0" smtClean="0"/>
              <a:t>Contoh</a:t>
            </a:r>
            <a:endParaRPr lang="en-US" sz="3200" i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371600"/>
            <a:ext cx="7772400" cy="50292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Contoh: Perhitungan Covariance</a:t>
            </a:r>
          </a:p>
          <a:p>
            <a:pPr marL="573088" lvl="0" indent="-273050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Koefisien</a:t>
            </a:r>
            <a:r>
              <a:rPr kumimoji="0" lang="id-ID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Korelasi antara dua sekuritas </a:t>
            </a:r>
            <a:r>
              <a:rPr lang="id-ID" sz="2400" dirty="0" smtClean="0"/>
              <a:t>(r</a:t>
            </a:r>
            <a:r>
              <a:rPr lang="id-ID" sz="2400" baseline="-25000" dirty="0" smtClean="0"/>
              <a:t>ij</a:t>
            </a:r>
            <a:r>
              <a:rPr lang="id-ID" sz="2400" dirty="0" smtClean="0"/>
              <a:t>) </a:t>
            </a:r>
            <a:r>
              <a:rPr kumimoji="0" lang="id-ID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adalah 0,8 </a:t>
            </a:r>
          </a:p>
          <a:p>
            <a:pPr marL="573088" lvl="0" indent="-273050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Simpangan baku return sekuritas </a:t>
            </a:r>
            <a:r>
              <a:rPr kumimoji="0" lang="id-ID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 return sekuritas </a:t>
            </a:r>
            <a:r>
              <a:rPr kumimoji="0" lang="id-ID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id-ID" sz="2400" dirty="0" smtClean="0"/>
              <a:t>masing-masing</a:t>
            </a:r>
            <a:r>
              <a:rPr kumimoji="0" lang="id-ID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adalah </a:t>
            </a:r>
            <a:r>
              <a:rPr lang="id-ID" sz="2400" dirty="0" smtClean="0"/>
              <a:t>(</a:t>
            </a:r>
            <a:r>
              <a:rPr lang="el-GR" sz="2400" dirty="0" smtClean="0">
                <a:latin typeface="Corbel"/>
              </a:rPr>
              <a:t>σ</a:t>
            </a:r>
            <a:r>
              <a:rPr lang="id-ID" sz="2400" baseline="-25000" dirty="0" smtClean="0"/>
              <a:t>i</a:t>
            </a:r>
            <a:r>
              <a:rPr lang="id-ID" sz="2400" dirty="0" smtClean="0"/>
              <a:t>) = 0,35 dan (</a:t>
            </a:r>
            <a:r>
              <a:rPr lang="el-GR" sz="2400" dirty="0" smtClean="0">
                <a:latin typeface="Corbel"/>
              </a:rPr>
              <a:t>σ</a:t>
            </a:r>
            <a:r>
              <a:rPr lang="id-ID" sz="2400" baseline="-25000" dirty="0" smtClean="0"/>
              <a:t>j</a:t>
            </a:r>
            <a:r>
              <a:rPr lang="id-ID" sz="2400" dirty="0" smtClean="0"/>
              <a:t>) =0,72</a:t>
            </a:r>
          </a:p>
          <a:p>
            <a:pPr marL="573088" lvl="0" indent="-273050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Solusi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573088" lvl="0" indent="-27305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id-ID" sz="2400" dirty="0" smtClean="0"/>
              <a:t>	Cov</a:t>
            </a:r>
            <a:r>
              <a:rPr lang="id-ID" sz="2400" baseline="-25000" dirty="0" smtClean="0"/>
              <a:t>i,j</a:t>
            </a:r>
            <a:r>
              <a:rPr lang="id-ID" sz="2400" dirty="0" smtClean="0"/>
              <a:t>= (r</a:t>
            </a:r>
            <a:r>
              <a:rPr lang="id-ID" sz="2400" baseline="-25000" dirty="0" smtClean="0"/>
              <a:t>ij</a:t>
            </a:r>
            <a:r>
              <a:rPr lang="id-ID" sz="2400" dirty="0" smtClean="0"/>
              <a:t> x </a:t>
            </a:r>
            <a:r>
              <a:rPr lang="el-GR" sz="2400" dirty="0" smtClean="0">
                <a:latin typeface="Corbel"/>
              </a:rPr>
              <a:t>σ</a:t>
            </a:r>
            <a:r>
              <a:rPr lang="id-ID" sz="2400" baseline="-25000" dirty="0" smtClean="0"/>
              <a:t>i</a:t>
            </a:r>
            <a:r>
              <a:rPr lang="id-ID" sz="2400" dirty="0" smtClean="0"/>
              <a:t> x </a:t>
            </a:r>
            <a:r>
              <a:rPr lang="el-GR" sz="2400" dirty="0" smtClean="0">
                <a:latin typeface="Corbel"/>
              </a:rPr>
              <a:t>σ</a:t>
            </a:r>
            <a:r>
              <a:rPr lang="id-ID" sz="2400" baseline="-25000" dirty="0" smtClean="0"/>
              <a:t>j</a:t>
            </a:r>
            <a:r>
              <a:rPr lang="id-ID" sz="2400" dirty="0" smtClean="0"/>
              <a:t>) = 0,8 x 0,35 x 0,72 = 0,2016 </a:t>
            </a:r>
            <a:endParaRPr kumimoji="0" lang="id-I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id-ID" sz="2600" dirty="0" smtClean="0"/>
              <a:t>Contoh: Perhitungan Korelasi</a:t>
            </a:r>
          </a:p>
          <a:p>
            <a:pPr marL="573088" lvl="0" indent="-273050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r>
              <a:rPr lang="id-ID" sz="2200" dirty="0" smtClean="0"/>
              <a:t>Covariance antara dua sekuritas (Cov</a:t>
            </a:r>
            <a:r>
              <a:rPr lang="id-ID" sz="2200" baseline="-25000" dirty="0" smtClean="0"/>
              <a:t>ij</a:t>
            </a:r>
            <a:r>
              <a:rPr lang="id-ID" sz="2200" dirty="0" smtClean="0"/>
              <a:t>) adalah 0,08 </a:t>
            </a:r>
          </a:p>
          <a:p>
            <a:pPr marL="573088" lvl="0" indent="-273050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r>
              <a:rPr lang="id-ID" sz="2200" dirty="0" smtClean="0"/>
              <a:t>Simpangan baku return sekuritas </a:t>
            </a:r>
            <a:r>
              <a:rPr lang="id-ID" sz="2200" i="1" dirty="0" smtClean="0"/>
              <a:t>i </a:t>
            </a:r>
            <a:r>
              <a:rPr lang="id-ID" sz="2200" dirty="0" smtClean="0"/>
              <a:t>dan return sekuritas </a:t>
            </a:r>
            <a:r>
              <a:rPr lang="id-ID" sz="2200" i="1" dirty="0" smtClean="0"/>
              <a:t>j</a:t>
            </a:r>
            <a:r>
              <a:rPr lang="id-ID" sz="2200" dirty="0" smtClean="0"/>
              <a:t> masing-masing adalah (</a:t>
            </a:r>
            <a:r>
              <a:rPr lang="el-GR" sz="2200" dirty="0" smtClean="0">
                <a:latin typeface="Corbel"/>
              </a:rPr>
              <a:t>σ</a:t>
            </a:r>
            <a:r>
              <a:rPr lang="id-ID" sz="2200" baseline="-25000" dirty="0" smtClean="0"/>
              <a:t>i</a:t>
            </a:r>
            <a:r>
              <a:rPr lang="id-ID" sz="2200" dirty="0" smtClean="0"/>
              <a:t>) = 0,36 dan (</a:t>
            </a:r>
            <a:r>
              <a:rPr lang="el-GR" sz="2200" dirty="0" smtClean="0">
                <a:latin typeface="Corbel"/>
              </a:rPr>
              <a:t>σ</a:t>
            </a:r>
            <a:r>
              <a:rPr lang="id-ID" sz="2200" baseline="-25000" dirty="0" smtClean="0"/>
              <a:t>j</a:t>
            </a:r>
            <a:r>
              <a:rPr lang="id-ID" sz="2200" dirty="0" smtClean="0"/>
              <a:t>) =0,23</a:t>
            </a:r>
          </a:p>
          <a:p>
            <a:pPr marL="573088" lvl="0" indent="-273050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r>
              <a:rPr lang="id-ID" sz="2200" b="1" dirty="0" smtClean="0"/>
              <a:t>Solusi</a:t>
            </a:r>
            <a:r>
              <a:rPr lang="id-ID" sz="2200" dirty="0" smtClean="0"/>
              <a:t>:</a:t>
            </a:r>
          </a:p>
          <a:p>
            <a:pPr marL="573088" lvl="0" indent="-27305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id-ID" sz="2200" dirty="0" smtClean="0"/>
              <a:t>	</a:t>
            </a:r>
            <a:endParaRPr kumimoji="0" lang="id-ID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1447799" y="5638800"/>
          <a:ext cx="3196167" cy="762000"/>
        </p:xfrm>
        <a:graphic>
          <a:graphicData uri="http://schemas.openxmlformats.org/presentationml/2006/ole">
            <p:oleObj spid="_x0000_s41986" name="Equation" r:id="rId4" imgW="1917360" imgH="457200" progId="Equation.3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19200" y="2133600"/>
            <a:ext cx="3429000" cy="4572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2314-4F4D-4BFA-9704-B7CCE78507CC}" type="slidenum">
              <a:rPr lang="en-US"/>
              <a:pPr/>
              <a:t>16</a:t>
            </a:fld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97636"/>
            <a:ext cx="8229600" cy="1197764"/>
          </a:xfrm>
          <a:solidFill>
            <a:schemeClr val="bg2"/>
          </a:solidFill>
          <a:ln/>
          <a:effectLst>
            <a:outerShdw dist="107763" dir="2700000" algn="ctr" rotWithShape="0">
              <a:srgbClr val="000000"/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id-ID" dirty="0" smtClean="0"/>
              <a:t>Expected Return &amp; Varian</a:t>
            </a:r>
            <a:br>
              <a:rPr lang="id-ID" dirty="0" smtClean="0"/>
            </a:br>
            <a:r>
              <a:rPr lang="id-ID" sz="3200" i="1" dirty="0" smtClean="0"/>
              <a:t>Kasu</a:t>
            </a:r>
            <a:r>
              <a:rPr lang="en-US" sz="3200" i="1" dirty="0" smtClean="0"/>
              <a:t>s </a:t>
            </a:r>
            <a:r>
              <a:rPr lang="en-US" sz="3200" i="1" dirty="0" err="1" smtClean="0"/>
              <a:t>untuk</a:t>
            </a:r>
            <a:r>
              <a:rPr lang="id-ID" sz="3200" i="1" dirty="0" smtClean="0"/>
              <a:t> </a:t>
            </a:r>
            <a:r>
              <a:rPr lang="id-ID" sz="3200" i="1" dirty="0" smtClean="0"/>
              <a:t>Dua Aset</a:t>
            </a:r>
            <a:endParaRPr lang="en-US" sz="3200" i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371600"/>
            <a:ext cx="7772400" cy="502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Expected retur</a:t>
            </a:r>
            <a:r>
              <a:rPr kumimoji="0" lang="id-ID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portofolio merupakan rata-rata tertimbang dari return aset dalam portofolio</a:t>
            </a:r>
            <a:endParaRPr kumimoji="0" lang="id-ID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3088" lvl="0" indent="-273050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endParaRPr kumimoji="0" lang="id-I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3088" lvl="0" indent="-273050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  <a:defRPr/>
            </a:pPr>
            <a:r>
              <a:rPr lang="id-ID" sz="2000" dirty="0" smtClean="0"/>
              <a:t>w</a:t>
            </a:r>
            <a:r>
              <a:rPr lang="id-ID" sz="2000" baseline="-25000" dirty="0" smtClean="0"/>
              <a:t>1 </a:t>
            </a:r>
            <a:r>
              <a:rPr lang="id-ID" sz="2000" dirty="0" smtClean="0"/>
              <a:t>dan w</a:t>
            </a:r>
            <a:r>
              <a:rPr lang="id-ID" sz="2000" baseline="-25000" dirty="0" smtClean="0"/>
              <a:t>2</a:t>
            </a:r>
            <a:r>
              <a:rPr lang="id-ID" sz="2000" dirty="0" smtClean="0"/>
              <a:t> adalah persentasi dana portofolio yang tertanam dalam aset 1 dan aset 2</a:t>
            </a:r>
          </a:p>
          <a:p>
            <a:pPr marL="573088" lvl="0" indent="-273050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  <a:defRPr/>
            </a:pPr>
            <a:r>
              <a:rPr lang="id-ID" sz="2000" dirty="0" smtClean="0"/>
              <a:t>E(R</a:t>
            </a:r>
            <a:r>
              <a:rPr lang="id-ID" sz="2000" baseline="-25000" dirty="0" smtClean="0"/>
              <a:t>1</a:t>
            </a:r>
            <a:r>
              <a:rPr lang="id-ID" sz="2000" dirty="0" smtClean="0"/>
              <a:t>) dan E(R</a:t>
            </a:r>
            <a:r>
              <a:rPr lang="id-ID" sz="2000" baseline="-25000" dirty="0" smtClean="0"/>
              <a:t>1</a:t>
            </a:r>
            <a:r>
              <a:rPr lang="id-ID" sz="2000" dirty="0" smtClean="0"/>
              <a:t>)  adalah expected return aset 1 dan aset 2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id-ID" sz="2600" dirty="0" smtClean="0"/>
              <a:t>Varian dan Simpangan Baku</a:t>
            </a:r>
          </a:p>
          <a:p>
            <a:pPr marL="573088" lvl="0" indent="-273050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endParaRPr lang="id-ID" sz="2200" dirty="0" smtClean="0"/>
          </a:p>
          <a:p>
            <a:pPr marL="573088" lvl="0" indent="-273050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endParaRPr lang="id-ID" sz="2200" dirty="0" smtClean="0"/>
          </a:p>
          <a:p>
            <a:pPr marL="573088" lvl="0" indent="-273050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endParaRPr lang="id-ID" sz="2200" dirty="0" smtClean="0"/>
          </a:p>
          <a:p>
            <a:pPr marL="573088" lvl="0" indent="-273050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r>
              <a:rPr lang="id-ID" sz="2400" dirty="0" smtClean="0"/>
              <a:t>r</a:t>
            </a:r>
            <a:r>
              <a:rPr lang="id-ID" sz="2200" baseline="-25000" dirty="0" smtClean="0"/>
              <a:t>1,2</a:t>
            </a:r>
            <a:r>
              <a:rPr lang="id-ID" sz="2200" dirty="0" smtClean="0"/>
              <a:t> adalah korelasi antara return aset 1 dan aset 2</a:t>
            </a:r>
          </a:p>
          <a:p>
            <a:pPr marL="573088" lvl="0" indent="-273050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r>
              <a:rPr lang="el-GR" sz="2200" dirty="0" smtClean="0">
                <a:latin typeface="Corbel"/>
              </a:rPr>
              <a:t>σ</a:t>
            </a:r>
            <a:r>
              <a:rPr lang="id-ID" sz="2200" baseline="-25000" dirty="0" smtClean="0"/>
              <a:t>1</a:t>
            </a:r>
            <a:r>
              <a:rPr lang="id-ID" sz="2200" dirty="0" smtClean="0"/>
              <a:t> dan </a:t>
            </a:r>
            <a:r>
              <a:rPr lang="el-GR" sz="2200" dirty="0" smtClean="0">
                <a:latin typeface="Corbel"/>
              </a:rPr>
              <a:t>σ</a:t>
            </a:r>
            <a:r>
              <a:rPr lang="id-ID" sz="2200" baseline="-25000" dirty="0" smtClean="0"/>
              <a:t>2</a:t>
            </a:r>
            <a:r>
              <a:rPr lang="id-ID" sz="2200" dirty="0" smtClean="0"/>
              <a:t> adalah simpangan baku aset 1 dan aset 2</a:t>
            </a:r>
          </a:p>
          <a:p>
            <a:pPr marL="573088" lvl="0" indent="-27305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endParaRPr kumimoji="0" lang="id-ID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295399" y="2209800"/>
          <a:ext cx="3296653" cy="457200"/>
        </p:xfrm>
        <a:graphic>
          <a:graphicData uri="http://schemas.openxmlformats.org/presentationml/2006/ole">
            <p:oleObj spid="_x0000_s43011" name="Equation" r:id="rId4" imgW="1739880" imgH="241200" progId="Equation.3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1447800" y="4191000"/>
            <a:ext cx="6629400" cy="12954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523999" y="4267200"/>
          <a:ext cx="6395753" cy="1066800"/>
        </p:xfrm>
        <a:graphic>
          <a:graphicData uri="http://schemas.openxmlformats.org/presentationml/2006/ole">
            <p:oleObj spid="_x0000_s43012" name="Equation" r:id="rId5" imgW="3352680" imgH="558720" progId="Equation.3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2314-4F4D-4BFA-9704-B7CCE78507CC}" type="slidenum">
              <a:rPr lang="en-US"/>
              <a:pPr/>
              <a:t>17</a:t>
            </a:fld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97636"/>
            <a:ext cx="8229600" cy="705321"/>
          </a:xfrm>
          <a:solidFill>
            <a:schemeClr val="bg2"/>
          </a:solidFill>
          <a:ln/>
          <a:effectLst>
            <a:outerShdw dist="107763" dir="2700000" algn="ctr" rotWithShape="0">
              <a:srgbClr val="000000"/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id-ID" dirty="0" smtClean="0"/>
              <a:t>Expected </a:t>
            </a:r>
            <a:r>
              <a:rPr lang="id-ID" dirty="0" smtClean="0"/>
              <a:t>Retur</a:t>
            </a:r>
            <a:r>
              <a:rPr lang="en-US" dirty="0" smtClean="0"/>
              <a:t>n</a:t>
            </a:r>
            <a:r>
              <a:rPr lang="id-ID" dirty="0" smtClean="0"/>
              <a:t> </a:t>
            </a:r>
            <a:r>
              <a:rPr lang="id-ID" dirty="0" smtClean="0"/>
              <a:t>dan Varian: </a:t>
            </a:r>
            <a:r>
              <a:rPr lang="id-ID" sz="3200" i="1" dirty="0" smtClean="0"/>
              <a:t>Contoh</a:t>
            </a:r>
            <a:endParaRPr lang="en-US" sz="3200" i="1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943075"/>
            <a:ext cx="8305800" cy="56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DE8-B1DF-4811-9C47-3083E347DEAD}" type="slidenum">
              <a:rPr lang="en-US"/>
              <a:pPr/>
              <a:t>18</a:t>
            </a:fld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865188" y="76200"/>
            <a:ext cx="7312025" cy="1197764"/>
          </a:xfrm>
          <a:solidFill>
            <a:schemeClr val="bg2"/>
          </a:solidFill>
          <a:ln/>
          <a:effectLst>
            <a:outerShdw dist="107763" dir="2700000" algn="ctr" rotWithShape="0">
              <a:srgbClr val="000000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id-ID" dirty="0" smtClean="0"/>
              <a:t>Matriks Risiko Portofolio </a:t>
            </a:r>
            <a:br>
              <a:rPr lang="id-ID" dirty="0" smtClean="0"/>
            </a:br>
            <a:r>
              <a:rPr lang="id-ID" sz="3200" i="1" dirty="0" smtClean="0"/>
              <a:t>Covarian dan Varian</a:t>
            </a:r>
            <a:endParaRPr lang="en-US" sz="3200" i="1" dirty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924800" cy="5029200"/>
          </a:xfrm>
          <a:noFill/>
          <a:ln/>
        </p:spPr>
        <p:txBody>
          <a:bodyPr lIns="90488" tIns="44450" rIns="90488" bIns="44450">
            <a:normAutofit fontScale="92500" lnSpcReduction="20000"/>
          </a:bodyPr>
          <a:lstStyle/>
          <a:p>
            <a:r>
              <a:rPr lang="id-ID" dirty="0" smtClean="0"/>
              <a:t>Dua Aset</a:t>
            </a:r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pPr marL="573088" indent="-273050">
              <a:buFont typeface="Wingdings" pitchFamily="2" charset="2"/>
              <a:buChar char="ü"/>
            </a:pPr>
            <a:endParaRPr lang="id-ID" sz="2000" dirty="0" smtClean="0"/>
          </a:p>
          <a:p>
            <a:pPr marL="573088" indent="-273050">
              <a:buFont typeface="Wingdings" pitchFamily="2" charset="2"/>
              <a:buChar char="ü"/>
            </a:pPr>
            <a:r>
              <a:rPr lang="id-ID" sz="2000" dirty="0" smtClean="0"/>
              <a:t>Dalam dua aset terdapat 2 varian dan 2 covarian</a:t>
            </a:r>
          </a:p>
          <a:p>
            <a:r>
              <a:rPr lang="id-ID" dirty="0" smtClean="0"/>
              <a:t>Tiga Aset</a:t>
            </a:r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pPr marL="573088" indent="-273050">
              <a:buFont typeface="Wingdings" pitchFamily="2" charset="2"/>
              <a:buChar char="Ø"/>
            </a:pPr>
            <a:r>
              <a:rPr lang="id-ID" sz="2200" dirty="0" smtClean="0"/>
              <a:t>Dalam tiga aset terdapat 3 varian dan 6 covarian [n(n-1)] = 3 x 2</a:t>
            </a:r>
          </a:p>
          <a:p>
            <a:pPr marL="573088" indent="-273050">
              <a:buFont typeface="Wingdings" pitchFamily="2" charset="2"/>
              <a:buChar char="Ø"/>
            </a:pPr>
            <a:r>
              <a:rPr lang="id-ID" sz="2200" dirty="0" smtClean="0"/>
              <a:t>Dalam n aset terdapat n varianc dan [n x (n-1)] covarian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47800" y="1905000"/>
          <a:ext cx="6096000" cy="116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Aset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1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2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1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aseline="0" dirty="0" smtClean="0">
                          <a:latin typeface="Corbel"/>
                        </a:rPr>
                        <a:t>w</a:t>
                      </a:r>
                      <a:r>
                        <a:rPr lang="id-ID" sz="2000" baseline="-25000" dirty="0" smtClean="0">
                          <a:latin typeface="Corbel"/>
                        </a:rPr>
                        <a:t>1</a:t>
                      </a:r>
                      <a:r>
                        <a:rPr lang="id-ID" sz="2000" baseline="30000" dirty="0" smtClean="0">
                          <a:latin typeface="Corbel"/>
                        </a:rPr>
                        <a:t>2</a:t>
                      </a:r>
                      <a:r>
                        <a:rPr lang="id-ID" sz="2000" baseline="0" dirty="0" smtClean="0">
                          <a:latin typeface="Corbel"/>
                        </a:rPr>
                        <a:t> </a:t>
                      </a:r>
                      <a:r>
                        <a:rPr lang="el-GR" sz="2000" dirty="0" smtClean="0">
                          <a:latin typeface="Corbel"/>
                        </a:rPr>
                        <a:t>σ</a:t>
                      </a:r>
                      <a:r>
                        <a:rPr lang="id-ID" sz="2000" baseline="-25000" dirty="0" smtClean="0">
                          <a:latin typeface="Corbel"/>
                        </a:rPr>
                        <a:t>1</a:t>
                      </a:r>
                      <a:r>
                        <a:rPr lang="id-ID" sz="2000" baseline="30000" dirty="0" smtClean="0">
                          <a:latin typeface="Corbel"/>
                        </a:rPr>
                        <a:t>2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baseline="0" dirty="0" smtClean="0">
                          <a:latin typeface="Corbel"/>
                        </a:rPr>
                        <a:t>w</a:t>
                      </a:r>
                      <a:r>
                        <a:rPr lang="id-ID" sz="2000" baseline="-25000" dirty="0" smtClean="0">
                          <a:latin typeface="Corbel"/>
                        </a:rPr>
                        <a:t>1, </a:t>
                      </a:r>
                      <a:r>
                        <a:rPr lang="id-ID" sz="2000" baseline="0" dirty="0" smtClean="0">
                          <a:latin typeface="Corbel"/>
                        </a:rPr>
                        <a:t>w</a:t>
                      </a:r>
                      <a:r>
                        <a:rPr lang="id-ID" sz="2000" baseline="-25000" dirty="0" smtClean="0">
                          <a:latin typeface="Corbel"/>
                        </a:rPr>
                        <a:t>2</a:t>
                      </a:r>
                      <a:r>
                        <a:rPr lang="id-ID" sz="2000" dirty="0" smtClean="0"/>
                        <a:t>Cov</a:t>
                      </a:r>
                      <a:r>
                        <a:rPr lang="id-ID" sz="2000" baseline="-25000" dirty="0" smtClean="0"/>
                        <a:t>1,2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aseline="0" dirty="0" smtClean="0">
                          <a:latin typeface="Corbel"/>
                        </a:rPr>
                        <a:t>w</a:t>
                      </a:r>
                      <a:r>
                        <a:rPr lang="id-ID" baseline="-25000" dirty="0" smtClean="0">
                          <a:latin typeface="Corbel"/>
                        </a:rPr>
                        <a:t>1, </a:t>
                      </a:r>
                      <a:r>
                        <a:rPr lang="id-ID" baseline="0" dirty="0" smtClean="0">
                          <a:latin typeface="Corbel"/>
                        </a:rPr>
                        <a:t>w</a:t>
                      </a:r>
                      <a:r>
                        <a:rPr lang="id-ID" baseline="-25000" dirty="0" smtClean="0">
                          <a:latin typeface="Corbel"/>
                        </a:rPr>
                        <a:t>2</a:t>
                      </a:r>
                      <a:r>
                        <a:rPr lang="id-ID" dirty="0" smtClean="0"/>
                        <a:t>Cov</a:t>
                      </a:r>
                      <a:r>
                        <a:rPr lang="id-ID" baseline="-25000" dirty="0" smtClean="0"/>
                        <a:t>1,2</a:t>
                      </a:r>
                      <a:endParaRPr lang="id-ID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baseline="0" dirty="0" smtClean="0">
                          <a:latin typeface="Corbel"/>
                        </a:rPr>
                        <a:t>w</a:t>
                      </a:r>
                      <a:r>
                        <a:rPr lang="id-ID" baseline="-25000" dirty="0" smtClean="0">
                          <a:latin typeface="Corbel"/>
                        </a:rPr>
                        <a:t>2</a:t>
                      </a:r>
                      <a:r>
                        <a:rPr lang="id-ID" baseline="30000" dirty="0" smtClean="0">
                          <a:latin typeface="Corbel"/>
                        </a:rPr>
                        <a:t>2</a:t>
                      </a:r>
                      <a:r>
                        <a:rPr lang="id-ID" baseline="0" dirty="0" smtClean="0">
                          <a:latin typeface="Corbel"/>
                        </a:rPr>
                        <a:t> </a:t>
                      </a:r>
                      <a:r>
                        <a:rPr lang="el-GR" dirty="0" smtClean="0">
                          <a:latin typeface="Corbel"/>
                        </a:rPr>
                        <a:t>σ</a:t>
                      </a:r>
                      <a:r>
                        <a:rPr lang="id-ID" baseline="-25000" dirty="0" smtClean="0">
                          <a:latin typeface="Corbel"/>
                        </a:rPr>
                        <a:t>2</a:t>
                      </a:r>
                      <a:r>
                        <a:rPr lang="id-ID" baseline="30000" dirty="0" smtClean="0">
                          <a:latin typeface="Corbel"/>
                        </a:rPr>
                        <a:t>2</a:t>
                      </a:r>
                      <a:endParaRPr lang="id-ID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66800" y="4038600"/>
          <a:ext cx="60960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Aset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1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2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3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1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baseline="0" dirty="0" smtClean="0">
                          <a:latin typeface="Corbel"/>
                        </a:rPr>
                        <a:t>w</a:t>
                      </a:r>
                      <a:r>
                        <a:rPr lang="id-ID" sz="2000" baseline="-25000" dirty="0" smtClean="0">
                          <a:latin typeface="Corbel"/>
                        </a:rPr>
                        <a:t>1</a:t>
                      </a:r>
                      <a:r>
                        <a:rPr lang="id-ID" sz="2000" baseline="30000" dirty="0" smtClean="0">
                          <a:latin typeface="Corbel"/>
                        </a:rPr>
                        <a:t>2</a:t>
                      </a:r>
                      <a:r>
                        <a:rPr lang="id-ID" sz="2000" baseline="0" dirty="0" smtClean="0">
                          <a:latin typeface="Corbel"/>
                        </a:rPr>
                        <a:t> </a:t>
                      </a:r>
                      <a:r>
                        <a:rPr lang="el-GR" sz="2000" dirty="0" smtClean="0">
                          <a:latin typeface="Corbel"/>
                        </a:rPr>
                        <a:t>σ</a:t>
                      </a:r>
                      <a:r>
                        <a:rPr lang="id-ID" sz="2000" baseline="-25000" dirty="0" smtClean="0">
                          <a:latin typeface="Corbel"/>
                        </a:rPr>
                        <a:t>1</a:t>
                      </a:r>
                      <a:r>
                        <a:rPr lang="id-ID" sz="2000" baseline="30000" dirty="0" smtClean="0">
                          <a:latin typeface="Corbel"/>
                        </a:rPr>
                        <a:t>2</a:t>
                      </a:r>
                      <a:endParaRPr lang="id-ID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baseline="0" dirty="0" smtClean="0">
                          <a:latin typeface="Corbel"/>
                        </a:rPr>
                        <a:t>w</a:t>
                      </a:r>
                      <a:r>
                        <a:rPr lang="id-ID" sz="2000" baseline="-25000" dirty="0" smtClean="0">
                          <a:latin typeface="Corbel"/>
                        </a:rPr>
                        <a:t>1, </a:t>
                      </a:r>
                      <a:r>
                        <a:rPr lang="id-ID" sz="2000" baseline="0" dirty="0" smtClean="0">
                          <a:latin typeface="Corbel"/>
                        </a:rPr>
                        <a:t>w</a:t>
                      </a:r>
                      <a:r>
                        <a:rPr lang="id-ID" sz="2000" baseline="-25000" dirty="0" smtClean="0">
                          <a:latin typeface="Corbel"/>
                        </a:rPr>
                        <a:t>2</a:t>
                      </a:r>
                      <a:r>
                        <a:rPr lang="id-ID" sz="2000" dirty="0" smtClean="0"/>
                        <a:t>Cov</a:t>
                      </a:r>
                      <a:r>
                        <a:rPr lang="id-ID" sz="2000" baseline="-25000" dirty="0" smtClean="0"/>
                        <a:t>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baseline="0" dirty="0" smtClean="0">
                          <a:latin typeface="Corbel"/>
                        </a:rPr>
                        <a:t>w</a:t>
                      </a:r>
                      <a:r>
                        <a:rPr lang="id-ID" sz="2000" baseline="-25000" dirty="0" smtClean="0">
                          <a:latin typeface="Corbel"/>
                        </a:rPr>
                        <a:t>1, </a:t>
                      </a:r>
                      <a:r>
                        <a:rPr lang="id-ID" sz="2000" baseline="0" dirty="0" smtClean="0">
                          <a:latin typeface="Corbel"/>
                        </a:rPr>
                        <a:t>w</a:t>
                      </a:r>
                      <a:r>
                        <a:rPr lang="id-ID" sz="2000" baseline="-25000" dirty="0" smtClean="0">
                          <a:latin typeface="Corbel"/>
                        </a:rPr>
                        <a:t>3</a:t>
                      </a:r>
                      <a:r>
                        <a:rPr lang="id-ID" sz="2000" dirty="0" smtClean="0"/>
                        <a:t>Cov</a:t>
                      </a:r>
                      <a:r>
                        <a:rPr lang="id-ID" sz="2000" baseline="-25000" dirty="0" smtClean="0"/>
                        <a:t>1,3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2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baseline="0" dirty="0" smtClean="0">
                          <a:latin typeface="Corbel"/>
                        </a:rPr>
                        <a:t>w</a:t>
                      </a:r>
                      <a:r>
                        <a:rPr lang="id-ID" sz="2000" baseline="-25000" dirty="0" smtClean="0">
                          <a:latin typeface="Corbel"/>
                        </a:rPr>
                        <a:t>1, </a:t>
                      </a:r>
                      <a:r>
                        <a:rPr lang="id-ID" sz="2000" baseline="0" dirty="0" smtClean="0">
                          <a:latin typeface="Corbel"/>
                        </a:rPr>
                        <a:t>w</a:t>
                      </a:r>
                      <a:r>
                        <a:rPr lang="id-ID" sz="2000" baseline="-25000" dirty="0" smtClean="0">
                          <a:latin typeface="Corbel"/>
                        </a:rPr>
                        <a:t>2</a:t>
                      </a:r>
                      <a:r>
                        <a:rPr lang="id-ID" sz="2000" dirty="0" smtClean="0"/>
                        <a:t>Cov</a:t>
                      </a:r>
                      <a:r>
                        <a:rPr lang="id-ID" sz="2000" baseline="-25000" dirty="0" smtClean="0"/>
                        <a:t>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baseline="0" dirty="0" smtClean="0">
                          <a:latin typeface="Corbel"/>
                        </a:rPr>
                        <a:t>w</a:t>
                      </a:r>
                      <a:r>
                        <a:rPr lang="id-ID" sz="2000" baseline="-25000" dirty="0" smtClean="0">
                          <a:latin typeface="Corbel"/>
                        </a:rPr>
                        <a:t>2</a:t>
                      </a:r>
                      <a:r>
                        <a:rPr lang="id-ID" sz="2000" baseline="30000" dirty="0" smtClean="0">
                          <a:latin typeface="Corbel"/>
                        </a:rPr>
                        <a:t>2</a:t>
                      </a:r>
                      <a:r>
                        <a:rPr lang="id-ID" sz="2000" baseline="0" dirty="0" smtClean="0">
                          <a:latin typeface="Corbel"/>
                        </a:rPr>
                        <a:t> </a:t>
                      </a:r>
                      <a:r>
                        <a:rPr lang="el-GR" sz="2000" dirty="0" smtClean="0">
                          <a:latin typeface="Corbel"/>
                        </a:rPr>
                        <a:t>σ</a:t>
                      </a:r>
                      <a:r>
                        <a:rPr lang="id-ID" sz="2000" baseline="-25000" dirty="0" smtClean="0">
                          <a:latin typeface="Corbel"/>
                        </a:rPr>
                        <a:t>2</a:t>
                      </a:r>
                      <a:r>
                        <a:rPr lang="id-ID" sz="2000" baseline="30000" dirty="0" smtClean="0">
                          <a:latin typeface="Corbel"/>
                        </a:rPr>
                        <a:t>2</a:t>
                      </a:r>
                      <a:endParaRPr lang="id-ID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baseline="0" dirty="0" smtClean="0">
                          <a:latin typeface="Corbel"/>
                        </a:rPr>
                        <a:t>w</a:t>
                      </a:r>
                      <a:r>
                        <a:rPr lang="id-ID" sz="2000" baseline="-25000" dirty="0" smtClean="0">
                          <a:latin typeface="Corbel"/>
                        </a:rPr>
                        <a:t>2, </a:t>
                      </a:r>
                      <a:r>
                        <a:rPr lang="id-ID" sz="2000" baseline="0" dirty="0" smtClean="0">
                          <a:latin typeface="Corbel"/>
                        </a:rPr>
                        <a:t>w</a:t>
                      </a:r>
                      <a:r>
                        <a:rPr lang="id-ID" sz="2000" baseline="-25000" dirty="0" smtClean="0">
                          <a:latin typeface="Corbel"/>
                        </a:rPr>
                        <a:t>3</a:t>
                      </a:r>
                      <a:r>
                        <a:rPr lang="id-ID" sz="2000" dirty="0" smtClean="0"/>
                        <a:t>Cov</a:t>
                      </a:r>
                      <a:r>
                        <a:rPr lang="id-ID" sz="2000" baseline="-25000" dirty="0" smtClean="0"/>
                        <a:t>1,2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3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baseline="0" dirty="0" smtClean="0">
                          <a:latin typeface="Corbel"/>
                        </a:rPr>
                        <a:t>w</a:t>
                      </a:r>
                      <a:r>
                        <a:rPr lang="id-ID" sz="2000" baseline="-25000" dirty="0" smtClean="0">
                          <a:latin typeface="Corbel"/>
                        </a:rPr>
                        <a:t>1, </a:t>
                      </a:r>
                      <a:r>
                        <a:rPr lang="id-ID" sz="2000" baseline="0" dirty="0" smtClean="0">
                          <a:latin typeface="Corbel"/>
                        </a:rPr>
                        <a:t>w</a:t>
                      </a:r>
                      <a:r>
                        <a:rPr lang="id-ID" sz="2000" baseline="-25000" dirty="0" smtClean="0">
                          <a:latin typeface="Corbel"/>
                        </a:rPr>
                        <a:t>3</a:t>
                      </a:r>
                      <a:r>
                        <a:rPr lang="id-ID" sz="2000" dirty="0" smtClean="0"/>
                        <a:t>Cov</a:t>
                      </a:r>
                      <a:r>
                        <a:rPr lang="id-ID" sz="2000" baseline="-25000" dirty="0" smtClean="0"/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baseline="0" dirty="0" smtClean="0">
                          <a:latin typeface="Corbel"/>
                        </a:rPr>
                        <a:t>w</a:t>
                      </a:r>
                      <a:r>
                        <a:rPr lang="id-ID" sz="2000" baseline="-25000" dirty="0" smtClean="0">
                          <a:latin typeface="Corbel"/>
                        </a:rPr>
                        <a:t>2, </a:t>
                      </a:r>
                      <a:r>
                        <a:rPr lang="id-ID" sz="2000" baseline="0" dirty="0" smtClean="0">
                          <a:latin typeface="Corbel"/>
                        </a:rPr>
                        <a:t>w</a:t>
                      </a:r>
                      <a:r>
                        <a:rPr lang="id-ID" sz="2000" baseline="-25000" dirty="0" smtClean="0">
                          <a:latin typeface="Corbel"/>
                        </a:rPr>
                        <a:t>3</a:t>
                      </a:r>
                      <a:r>
                        <a:rPr lang="id-ID" sz="2000" dirty="0" smtClean="0"/>
                        <a:t>Cov</a:t>
                      </a:r>
                      <a:r>
                        <a:rPr lang="id-ID" sz="2000" baseline="-25000" dirty="0" smtClean="0"/>
                        <a:t>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baseline="0" dirty="0" smtClean="0">
                          <a:latin typeface="Corbel"/>
                        </a:rPr>
                        <a:t>w</a:t>
                      </a:r>
                      <a:r>
                        <a:rPr lang="id-ID" sz="2000" baseline="-25000" dirty="0" smtClean="0">
                          <a:latin typeface="Corbel"/>
                        </a:rPr>
                        <a:t>3</a:t>
                      </a:r>
                      <a:r>
                        <a:rPr lang="id-ID" sz="2000" baseline="30000" dirty="0" smtClean="0">
                          <a:latin typeface="Corbel"/>
                        </a:rPr>
                        <a:t>2</a:t>
                      </a:r>
                      <a:r>
                        <a:rPr lang="id-ID" sz="2000" baseline="0" dirty="0" smtClean="0">
                          <a:latin typeface="Corbel"/>
                        </a:rPr>
                        <a:t> </a:t>
                      </a:r>
                      <a:r>
                        <a:rPr lang="el-GR" sz="2000" dirty="0" smtClean="0">
                          <a:latin typeface="Corbel"/>
                        </a:rPr>
                        <a:t>σ</a:t>
                      </a:r>
                      <a:r>
                        <a:rPr lang="id-ID" sz="2000" baseline="-25000" dirty="0" smtClean="0">
                          <a:latin typeface="Corbel"/>
                        </a:rPr>
                        <a:t>3</a:t>
                      </a:r>
                      <a:r>
                        <a:rPr lang="id-ID" sz="2000" baseline="30000" dirty="0" smtClean="0">
                          <a:latin typeface="Corbel"/>
                        </a:rPr>
                        <a:t>2</a:t>
                      </a:r>
                      <a:endParaRPr lang="id-ID" sz="20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2314-4F4D-4BFA-9704-B7CCE78507CC}" type="slidenum">
              <a:rPr lang="en-US"/>
              <a:pPr/>
              <a:t>19</a:t>
            </a:fld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20874"/>
          </a:xfrm>
          <a:solidFill>
            <a:schemeClr val="bg2"/>
          </a:solidFill>
          <a:ln/>
          <a:effectLst>
            <a:outerShdw dist="107763" dir="2700000" algn="ctr" rotWithShape="0">
              <a:srgbClr val="000000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id-ID" dirty="0" smtClean="0"/>
              <a:t>Peran Korelasi dalam Menentukan Risiko Portofolio</a:t>
            </a:r>
            <a:endParaRPr lang="en-US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  <a:noFill/>
          <a:ln/>
        </p:spPr>
        <p:txBody>
          <a:bodyPr lIns="90488" tIns="44450" rIns="90488" bIns="44450">
            <a:normAutofit fontScale="92500" lnSpcReduction="10000"/>
          </a:bodyPr>
          <a:lstStyle/>
          <a:p>
            <a:r>
              <a:rPr lang="id-ID" sz="2800" dirty="0" smtClean="0"/>
              <a:t>Semakin rendah korelasi (mendekati -1) maka semakin rendah risiko portofolio dan semakin besar manfaat diversifikasi</a:t>
            </a:r>
          </a:p>
          <a:p>
            <a:r>
              <a:rPr lang="id-ID" sz="2800" dirty="0" smtClean="0"/>
              <a:t>Semakin tinggi korelasi (mendekat +1) maka semakin besar besar risiko dan semakin kecil manfaat diversifikasi</a:t>
            </a:r>
          </a:p>
          <a:p>
            <a:r>
              <a:rPr lang="id-ID" sz="2800" dirty="0" smtClean="0"/>
              <a:t>Bila korelasi antar aset adalah +1 (korelasi positif sempurna) maka tidak ada manfaat diversifikasi</a:t>
            </a:r>
          </a:p>
          <a:p>
            <a:r>
              <a:rPr lang="id-ID" sz="2800" dirty="0" smtClean="0"/>
              <a:t>Bila korelasi antar aset adalah -1 (korelasi negatif sempurna) maka dimungkinkan membentuk portofolio dengan risiko nol (bebas risiko)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2314-4F4D-4BFA-9704-B7CCE78507CC}" type="slidenum">
              <a:rPr lang="en-US"/>
              <a:pPr/>
              <a:t>2</a:t>
            </a:fld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14350"/>
            <a:ext cx="8229600" cy="705321"/>
          </a:xfrm>
          <a:solidFill>
            <a:schemeClr val="bg2"/>
          </a:solidFill>
          <a:ln/>
          <a:effectLst>
            <a:outerShdw dist="107763" dir="2700000" algn="ctr" rotWithShape="0">
              <a:srgbClr val="000000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id-ID" dirty="0" smtClean="0"/>
              <a:t>Asumsi Dasar Teori </a:t>
            </a:r>
            <a:r>
              <a:rPr lang="id-ID" dirty="0" smtClean="0"/>
              <a:t>Portfolio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371600"/>
            <a:ext cx="7772400" cy="502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Setiap orang ingin memaksimalkan return untuk tingkat risiko tertentu</a:t>
            </a:r>
          </a:p>
          <a:p>
            <a:pPr marL="573088" marR="0" lvl="0" indent="-2730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Risiko menunjukkan ketidak-pastian hasil dimasa datang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Portofolio investor seharu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memasukkan semua alternatif aset dan kewajiban</a:t>
            </a:r>
          </a:p>
          <a:p>
            <a:pPr marL="573088" marR="0" lvl="0" indent="-2730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Instrumen keuangan: saham obligasi</a:t>
            </a:r>
          </a:p>
          <a:p>
            <a:pPr marL="573088" marR="0" lvl="0" indent="-2730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Aset fisik: mobil, 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rumah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properti</a:t>
            </a:r>
            <a:endParaRPr kumimoji="0" lang="id-I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3088" marR="0" lvl="0" indent="-2730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Aset yang tidak begitu likuid: barang antik, coin, prangko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Investor adalah </a:t>
            </a:r>
            <a:r>
              <a:rPr kumimoji="0" lang="id-ID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risk </a:t>
            </a:r>
            <a:r>
              <a:rPr kumimoji="0" lang="id-ID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aver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</a:t>
            </a:r>
            <a:endParaRPr kumimoji="0" lang="id-ID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3088" marR="0" lvl="0" indent="-2730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Artinya bila investor diberi dua pilihan aset yang memiliki return sama, maka ia akan memilih aset yang risiko lebih kecil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2314-4F4D-4BFA-9704-B7CCE78507CC}" type="slidenum">
              <a:rPr lang="en-US"/>
              <a:pPr/>
              <a:t>20</a:t>
            </a:fld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20874"/>
          </a:xfrm>
          <a:solidFill>
            <a:schemeClr val="bg2"/>
          </a:solidFill>
          <a:ln/>
          <a:effectLst>
            <a:outerShdw dist="107763" dir="2700000" algn="ctr" rotWithShape="0">
              <a:srgbClr val="000000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id-ID" dirty="0" smtClean="0"/>
              <a:t>Peran Korelasi dalam Menentukan Risiko Portofolio – Ilustrasi Grafik</a:t>
            </a:r>
            <a:endParaRPr lang="en-US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93502"/>
            <a:ext cx="6934200" cy="487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2314-4F4D-4BFA-9704-B7CCE78507CC}" type="slidenum">
              <a:rPr lang="en-US"/>
              <a:pPr/>
              <a:t>21</a:t>
            </a:fld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14350"/>
            <a:ext cx="8229600" cy="705321"/>
          </a:xfrm>
          <a:solidFill>
            <a:schemeClr val="bg2"/>
          </a:solidFill>
          <a:ln/>
          <a:effectLst>
            <a:outerShdw dist="107763" dir="2700000" algn="ctr" rotWithShape="0">
              <a:srgbClr val="000000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id-ID" dirty="0" smtClean="0"/>
              <a:t>Efficient Frontier</a:t>
            </a:r>
            <a:endParaRPr lang="en-US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r>
              <a:rPr lang="id-ID" sz="2800" dirty="0" smtClean="0"/>
              <a:t>Portofolio efisien adalah portofolio yang:</a:t>
            </a:r>
          </a:p>
          <a:p>
            <a:pPr marL="573088" indent="-273050">
              <a:buFont typeface="Wingdings" pitchFamily="2" charset="2"/>
              <a:buChar char="Ø"/>
            </a:pPr>
            <a:r>
              <a:rPr lang="id-ID" sz="2400" dirty="0" smtClean="0"/>
              <a:t>Memiliki risiko terendah untuk tingkat keuntungan tertentu</a:t>
            </a:r>
          </a:p>
          <a:p>
            <a:pPr marL="573088" indent="-273050">
              <a:buFont typeface="Wingdings" pitchFamily="2" charset="2"/>
              <a:buChar char="Ø"/>
            </a:pPr>
            <a:r>
              <a:rPr lang="id-ID" sz="2400" dirty="0" smtClean="0"/>
              <a:t>Memiliki return tertinggi untuk tingkat risiko tertentu</a:t>
            </a:r>
            <a:endParaRPr lang="id-ID" sz="2800" dirty="0" smtClean="0"/>
          </a:p>
          <a:p>
            <a:r>
              <a:rPr lang="id-ID" sz="2400" dirty="0" smtClean="0"/>
              <a:t>Efficient Frontier mencerminkan sekumpulan portofolio yang </a:t>
            </a:r>
            <a:r>
              <a:rPr lang="en-US" sz="2400" dirty="0" smtClean="0"/>
              <a:t>:</a:t>
            </a:r>
            <a:endParaRPr lang="id-ID" sz="2400" dirty="0" smtClean="0"/>
          </a:p>
          <a:p>
            <a:pPr marL="573088" indent="-273050">
              <a:buFont typeface="Wingdings" pitchFamily="2" charset="2"/>
              <a:buChar char="Ø"/>
            </a:pPr>
            <a:r>
              <a:rPr lang="id-ID" sz="2400" dirty="0" smtClean="0"/>
              <a:t>Memiliki return maksimum untuk setiap risiko</a:t>
            </a:r>
          </a:p>
          <a:p>
            <a:pPr marL="573088" indent="-273050">
              <a:buFont typeface="Wingdings" pitchFamily="2" charset="2"/>
              <a:buChar char="Ø"/>
            </a:pPr>
            <a:r>
              <a:rPr lang="id-ID" sz="2400" dirty="0" smtClean="0"/>
              <a:t>Memiliki risiko minimum untuk setiap tingkat return</a:t>
            </a:r>
          </a:p>
          <a:p>
            <a:r>
              <a:rPr lang="id-ID" sz="2400" dirty="0" smtClean="0"/>
              <a:t>Aset yang dibawah efficient frontier adalah inferior (tidak efisien).</a:t>
            </a:r>
          </a:p>
          <a:p>
            <a:pPr marL="573088" indent="-273050">
              <a:buFont typeface="Wingdings" pitchFamily="2" charset="2"/>
              <a:buChar char="Ø"/>
            </a:pPr>
            <a:r>
              <a:rPr lang="id-ID" sz="2400" dirty="0" smtClean="0"/>
              <a:t>Dalam slide berikut portfolio B dan </a:t>
            </a:r>
            <a:r>
              <a:rPr lang="id-ID" sz="2400" dirty="0" smtClean="0"/>
              <a:t>portfolio </a:t>
            </a:r>
            <a:r>
              <a:rPr lang="id-ID" sz="2400" dirty="0" smtClean="0"/>
              <a:t>C mendominasi portofolio </a:t>
            </a:r>
            <a:r>
              <a:rPr lang="en-US" sz="2400" dirty="0" smtClean="0"/>
              <a:t>A</a:t>
            </a:r>
            <a:endParaRPr lang="id-ID" sz="2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2314-4F4D-4BFA-9704-B7CCE78507CC}" type="slidenum">
              <a:rPr lang="en-US"/>
              <a:pPr/>
              <a:t>22</a:t>
            </a:fld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97764"/>
          </a:xfrm>
          <a:solidFill>
            <a:schemeClr val="bg2"/>
          </a:solidFill>
          <a:ln/>
          <a:effectLst>
            <a:outerShdw dist="107763" dir="2700000" algn="ctr" rotWithShape="0">
              <a:srgbClr val="000000"/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id-ID" dirty="0" smtClean="0"/>
              <a:t>Efficient Frontier</a:t>
            </a:r>
            <a:br>
              <a:rPr lang="id-ID" dirty="0" smtClean="0"/>
            </a:br>
            <a:r>
              <a:rPr lang="id-ID" sz="3200" dirty="0" smtClean="0"/>
              <a:t>Ilustrasi Grafik</a:t>
            </a:r>
            <a:endParaRPr lang="en-US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876800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endParaRPr lang="id-ID" sz="2400" dirty="0" smtClean="0"/>
          </a:p>
          <a:p>
            <a:endParaRPr lang="id-ID" sz="2400" dirty="0" smtClean="0"/>
          </a:p>
          <a:p>
            <a:endParaRPr lang="id-ID" sz="2400" dirty="0" smtClean="0"/>
          </a:p>
          <a:p>
            <a:endParaRPr lang="id-ID" sz="2400" dirty="0" smtClean="0"/>
          </a:p>
          <a:p>
            <a:endParaRPr lang="id-ID" sz="2400" dirty="0" smtClean="0"/>
          </a:p>
          <a:p>
            <a:endParaRPr lang="id-ID" sz="2400" dirty="0" smtClean="0"/>
          </a:p>
          <a:p>
            <a:endParaRPr lang="id-ID" sz="2400" dirty="0" smtClean="0"/>
          </a:p>
          <a:p>
            <a:endParaRPr lang="id-ID" sz="2400" dirty="0" smtClean="0"/>
          </a:p>
          <a:p>
            <a:endParaRPr lang="id-ID" sz="2400" dirty="0" smtClean="0"/>
          </a:p>
          <a:p>
            <a:pPr marL="273050" indent="-273050">
              <a:buFont typeface="Wingdings" pitchFamily="2" charset="2"/>
              <a:buChar char="§"/>
            </a:pPr>
            <a:endParaRPr lang="id-ID" sz="2400" dirty="0" smtClean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502228"/>
            <a:ext cx="5105400" cy="478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2314-4F4D-4BFA-9704-B7CCE78507CC}" type="slidenum">
              <a:rPr lang="en-US"/>
              <a:pPr/>
              <a:t>3</a:t>
            </a:fld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14350"/>
            <a:ext cx="8229600" cy="705321"/>
          </a:xfrm>
          <a:solidFill>
            <a:schemeClr val="bg2"/>
          </a:solidFill>
          <a:ln/>
          <a:effectLst>
            <a:outerShdw dist="107763" dir="2700000" algn="ctr" rotWithShape="0">
              <a:srgbClr val="000000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id-ID" dirty="0" smtClean="0"/>
              <a:t>Keputusan Investasi</a:t>
            </a:r>
            <a:endParaRPr lang="en-US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114800"/>
          </a:xfrm>
          <a:noFill/>
          <a:ln/>
        </p:spPr>
        <p:txBody>
          <a:bodyPr lIns="90488" tIns="44450" rIns="90488" bIns="44450"/>
          <a:lstStyle/>
          <a:p>
            <a:r>
              <a:rPr lang="id-ID" sz="2800" dirty="0" smtClean="0"/>
              <a:t>Melibatkan ketidak pastian</a:t>
            </a:r>
          </a:p>
          <a:p>
            <a:r>
              <a:rPr lang="id-ID" sz="2800" dirty="0" smtClean="0"/>
              <a:t>Fokus pada expected return</a:t>
            </a:r>
          </a:p>
          <a:p>
            <a:pPr marL="573088" indent="-273050">
              <a:buFont typeface="Wingdings" pitchFamily="2" charset="2"/>
              <a:buChar char="Ø"/>
            </a:pPr>
            <a:r>
              <a:rPr lang="id-ID" sz="2400" dirty="0" smtClean="0"/>
              <a:t>Mengestimasi return dimasa datang yang diperlukan untuk mengkompensasi dan mengelola risik</a:t>
            </a:r>
            <a:r>
              <a:rPr lang="id-ID" sz="2800" dirty="0" smtClean="0"/>
              <a:t>o</a:t>
            </a:r>
          </a:p>
          <a:p>
            <a:r>
              <a:rPr lang="id-ID" sz="2400" dirty="0" smtClean="0"/>
              <a:t>Sasarannya adalah mengurangi risiko tanpa mempengaruhi return.</a:t>
            </a:r>
          </a:p>
          <a:p>
            <a:pPr marL="573088" indent="-273050">
              <a:buFont typeface="Wingdings" pitchFamily="2" charset="2"/>
              <a:buChar char="Ø"/>
            </a:pPr>
            <a:r>
              <a:rPr lang="id-ID" sz="2400" dirty="0" smtClean="0"/>
              <a:t>Dicapai melalui pembentukan portofolio</a:t>
            </a:r>
          </a:p>
          <a:p>
            <a:pPr marL="573088" indent="-273050">
              <a:buFont typeface="Wingdings" pitchFamily="2" charset="2"/>
              <a:buChar char="Ø"/>
            </a:pPr>
            <a:r>
              <a:rPr lang="id-ID" sz="2400" dirty="0" smtClean="0"/>
              <a:t>Kuncinya adalah diversifikasi</a:t>
            </a:r>
          </a:p>
        </p:txBody>
      </p:sp>
      <p:pic>
        <p:nvPicPr>
          <p:cNvPr id="10242" name="Picture 2" descr="http://howmoneyindonesia.files.wordpress.com/2014/02/belajar_investasi_reksad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876800"/>
            <a:ext cx="4572000" cy="154940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9B79-546A-4938-98A1-276F843B4D37}" type="slidenum">
              <a:rPr lang="en-US"/>
              <a:pPr/>
              <a:t>4</a:t>
            </a:fld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97764"/>
          </a:xfrm>
          <a:solidFill>
            <a:schemeClr val="bg2"/>
          </a:solidFill>
          <a:ln/>
          <a:effectLst>
            <a:outerShdw dist="107763" dir="2700000" algn="ctr" rotWithShape="0">
              <a:srgbClr val="000000"/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id-ID" dirty="0" smtClean="0"/>
              <a:t>Penurunan Risiko dalam Portoflio</a:t>
            </a:r>
            <a:br>
              <a:rPr lang="id-ID" dirty="0" smtClean="0"/>
            </a:br>
            <a:r>
              <a:rPr lang="id-ID" sz="3200" i="1" dirty="0" smtClean="0"/>
              <a:t>Random Diversificatio</a:t>
            </a:r>
            <a:r>
              <a:rPr lang="id-ID" sz="3200" dirty="0" smtClean="0"/>
              <a:t>n</a:t>
            </a:r>
            <a:endParaRPr lang="en-US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6858000" cy="4495800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r>
              <a:rPr lang="id-ID" dirty="0" smtClean="0"/>
              <a:t>Diversifikasi tanpa melihat karakteristik (risk &amp; return) dari investasi</a:t>
            </a:r>
          </a:p>
          <a:p>
            <a:r>
              <a:rPr lang="id-ID" dirty="0" smtClean="0"/>
              <a:t>Semakin banyak sekuritas semakin kecil eksposur terhadap suatu risiko tertentu</a:t>
            </a:r>
          </a:p>
          <a:p>
            <a:r>
              <a:rPr lang="id-ID" dirty="0" smtClean="0"/>
              <a:t>Pengurangan risiko marginal semakin ketika dilakukan penambahan sekuritas</a:t>
            </a:r>
          </a:p>
          <a:p>
            <a:r>
              <a:rPr lang="id-ID" dirty="0" smtClean="0"/>
              <a:t>Sekuritas dalam jumlah besar tidak diperlukan untuk dapat mengurangi risiko secara signifikan</a:t>
            </a:r>
          </a:p>
          <a:p>
            <a:r>
              <a:rPr lang="id-ID" dirty="0" smtClean="0"/>
              <a:t>Diversifikasi internasional dapat mengurangi risiko</a:t>
            </a:r>
            <a:endParaRPr lang="en-US" dirty="0"/>
          </a:p>
        </p:txBody>
      </p:sp>
      <p:pic>
        <p:nvPicPr>
          <p:cNvPr id="8194" name="Picture 2" descr="http://bkpmpt.bantenprov.go.id/upload/articles/s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057400"/>
            <a:ext cx="2518103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15938" y="671513"/>
            <a:ext cx="7668640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id-ID" sz="4000" b="1" dirty="0" smtClean="0">
                <a:solidFill>
                  <a:schemeClr val="tx2"/>
                </a:solidFill>
              </a:rPr>
              <a:t>Risiko Portofolio dan Diversifikasi</a:t>
            </a:r>
            <a:endParaRPr lang="en-US" sz="4000" b="1" dirty="0">
              <a:solidFill>
                <a:schemeClr val="tx2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143000" y="2073275"/>
            <a:ext cx="6692900" cy="3260725"/>
            <a:chOff x="720" y="1306"/>
            <a:chExt cx="4216" cy="2054"/>
          </a:xfrm>
        </p:grpSpPr>
        <p:sp>
          <p:nvSpPr>
            <p:cNvPr id="24579" name="Line 3"/>
            <p:cNvSpPr>
              <a:spLocks noChangeShapeType="1"/>
            </p:cNvSpPr>
            <p:nvPr/>
          </p:nvSpPr>
          <p:spPr bwMode="auto">
            <a:xfrm>
              <a:off x="720" y="1306"/>
              <a:ext cx="0" cy="204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4580" name="Line 4"/>
            <p:cNvSpPr>
              <a:spLocks noChangeShapeType="1"/>
            </p:cNvSpPr>
            <p:nvPr/>
          </p:nvSpPr>
          <p:spPr bwMode="auto">
            <a:xfrm>
              <a:off x="730" y="3360"/>
              <a:ext cx="420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1171575" y="3962400"/>
            <a:ext cx="6651625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14313" y="1463675"/>
            <a:ext cx="1096962" cy="3984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4000" b="1">
                <a:solidFill>
                  <a:schemeClr val="tx2"/>
                </a:solidFill>
                <a:latin typeface="Symbol" pitchFamily="18" charset="2"/>
              </a:rPr>
              <a:t></a:t>
            </a:r>
            <a:r>
              <a:rPr lang="en-US" sz="4000" b="1" baseline="-25000">
                <a:solidFill>
                  <a:schemeClr val="tx2"/>
                </a:solidFill>
              </a:rPr>
              <a:t>p %</a:t>
            </a:r>
            <a:endParaRPr lang="en-US" sz="4000" b="1">
              <a:solidFill>
                <a:schemeClr val="tx2"/>
              </a:solidFill>
              <a:latin typeface="Symbol" pitchFamily="18" charset="2"/>
            </a:endParaRPr>
          </a:p>
          <a:p>
            <a:pPr algn="ctr"/>
            <a:endParaRPr lang="en-US" sz="2400" b="1">
              <a:solidFill>
                <a:schemeClr val="accent1"/>
              </a:solidFill>
            </a:endParaRPr>
          </a:p>
          <a:p>
            <a:pPr algn="ctr"/>
            <a:r>
              <a:rPr lang="en-US" sz="2400" b="1"/>
              <a:t>35</a:t>
            </a:r>
            <a:endParaRPr lang="en-US" sz="2400" b="1">
              <a:solidFill>
                <a:schemeClr val="accent1"/>
              </a:solidFill>
            </a:endParaRPr>
          </a:p>
          <a:p>
            <a:pPr algn="ctr"/>
            <a:endParaRPr lang="en-US" sz="2400" b="1">
              <a:solidFill>
                <a:schemeClr val="accent1"/>
              </a:solidFill>
            </a:endParaRPr>
          </a:p>
          <a:p>
            <a:pPr algn="ctr"/>
            <a:endParaRPr lang="en-US" sz="2400" b="1">
              <a:solidFill>
                <a:schemeClr val="accent1"/>
              </a:solidFill>
            </a:endParaRPr>
          </a:p>
          <a:p>
            <a:pPr algn="ctr"/>
            <a:endParaRPr lang="en-US" sz="2400" b="1">
              <a:solidFill>
                <a:schemeClr val="accent1"/>
              </a:solidFill>
            </a:endParaRPr>
          </a:p>
          <a:p>
            <a:pPr algn="ctr"/>
            <a:r>
              <a:rPr lang="en-US" sz="2400" b="1"/>
              <a:t>20</a:t>
            </a:r>
            <a:endParaRPr lang="en-US" sz="2400" b="1">
              <a:solidFill>
                <a:schemeClr val="accent1"/>
              </a:solidFill>
            </a:endParaRPr>
          </a:p>
          <a:p>
            <a:pPr algn="ctr"/>
            <a:endParaRPr lang="en-US" sz="2400" b="1">
              <a:solidFill>
                <a:schemeClr val="accent1"/>
              </a:solidFill>
            </a:endParaRPr>
          </a:p>
          <a:p>
            <a:pPr algn="ctr"/>
            <a:endParaRPr lang="en-US" sz="2400" b="1">
              <a:solidFill>
                <a:schemeClr val="accent1"/>
              </a:solidFill>
            </a:endParaRPr>
          </a:p>
          <a:p>
            <a:pPr algn="ctr"/>
            <a:r>
              <a:rPr lang="en-US" sz="2400" b="1"/>
              <a:t>0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173163" y="2057400"/>
            <a:ext cx="6650037" cy="1879600"/>
            <a:chOff x="739" y="1296"/>
            <a:chExt cx="4189" cy="1184"/>
          </a:xfrm>
        </p:grpSpPr>
        <p:sp>
          <p:nvSpPr>
            <p:cNvPr id="24584" name="Arc 8"/>
            <p:cNvSpPr>
              <a:spLocks/>
            </p:cNvSpPr>
            <p:nvPr/>
          </p:nvSpPr>
          <p:spPr bwMode="auto">
            <a:xfrm>
              <a:off x="739" y="1296"/>
              <a:ext cx="1410" cy="108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539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539" y="21599"/>
                  </a:moveTo>
                  <a:cubicBezTo>
                    <a:pt x="9633" y="21566"/>
                    <a:pt x="0" y="11905"/>
                    <a:pt x="0" y="0"/>
                  </a:cubicBezTo>
                </a:path>
                <a:path w="21600" h="21600" stroke="0" extrusionOk="0">
                  <a:moveTo>
                    <a:pt x="21539" y="21599"/>
                  </a:moveTo>
                  <a:cubicBezTo>
                    <a:pt x="9633" y="21566"/>
                    <a:pt x="0" y="11905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508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4585" name="Line 9"/>
            <p:cNvSpPr>
              <a:spLocks noChangeShapeType="1"/>
            </p:cNvSpPr>
            <p:nvPr/>
          </p:nvSpPr>
          <p:spPr bwMode="auto">
            <a:xfrm>
              <a:off x="2164" y="2414"/>
              <a:ext cx="2764" cy="66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1744663" y="5807075"/>
            <a:ext cx="5217456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id-ID" sz="2800" b="1" dirty="0" smtClean="0">
                <a:solidFill>
                  <a:schemeClr val="tx2"/>
                </a:solidFill>
              </a:rPr>
              <a:t>Jumlah sekuritas dalam portfolio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2043113" y="5441950"/>
            <a:ext cx="62388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10	20	30	40	......		100+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2211388" y="2317750"/>
            <a:ext cx="4873625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tx2"/>
                </a:solidFill>
              </a:rPr>
              <a:t>Risiko Portofolio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4590" name="AutoShape 14"/>
          <p:cNvSpPr>
            <a:spLocks noChangeArrowheads="1"/>
          </p:cNvSpPr>
          <p:nvPr/>
        </p:nvSpPr>
        <p:spPr bwMode="auto">
          <a:xfrm rot="19200000" flipH="1">
            <a:off x="2254250" y="2990850"/>
            <a:ext cx="1092200" cy="390525"/>
          </a:xfrm>
          <a:prstGeom prst="rightArrow">
            <a:avLst>
              <a:gd name="adj1" fmla="val 50000"/>
              <a:gd name="adj2" fmla="val 139902"/>
            </a:avLst>
          </a:prstGeom>
          <a:solidFill>
            <a:schemeClr val="accent1"/>
          </a:solidFill>
          <a:ln w="25400">
            <a:solidFill>
              <a:srgbClr val="063DE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1149350" y="3968750"/>
            <a:ext cx="6692900" cy="13589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2962275" y="4238625"/>
            <a:ext cx="4523675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id-ID" sz="3200" b="1" dirty="0" smtClean="0">
                <a:solidFill>
                  <a:srgbClr val="000000"/>
                </a:solidFill>
              </a:rPr>
              <a:t>Risiko Pasar (Systematic)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2209800" y="5267325"/>
            <a:ext cx="0" cy="6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3124200" y="5267325"/>
            <a:ext cx="0" cy="6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>
            <a:off x="4038600" y="5267325"/>
            <a:ext cx="0" cy="136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5029200" y="5267325"/>
            <a:ext cx="0" cy="6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>
            <a:off x="5876925" y="5267325"/>
            <a:ext cx="136525" cy="136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 flipV="1">
            <a:off x="6027738" y="5253038"/>
            <a:ext cx="60325" cy="161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6105525" y="5267325"/>
            <a:ext cx="60325" cy="136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9B79-546A-4938-98A1-276F843B4D37}" type="slidenum">
              <a:rPr lang="en-US"/>
              <a:pPr/>
              <a:t>6</a:t>
            </a:fld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97764"/>
          </a:xfrm>
          <a:solidFill>
            <a:schemeClr val="bg2"/>
          </a:solidFill>
          <a:ln/>
          <a:effectLst>
            <a:outerShdw dist="107763" dir="2700000" algn="ctr" rotWithShape="0">
              <a:srgbClr val="000000"/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id-ID" dirty="0" smtClean="0"/>
              <a:t>Penurunan Risiko dalam Portf</a:t>
            </a:r>
            <a:r>
              <a:rPr lang="en-US" dirty="0" smtClean="0"/>
              <a:t>o</a:t>
            </a:r>
            <a:r>
              <a:rPr lang="id-ID" dirty="0" smtClean="0"/>
              <a:t>lio</a:t>
            </a:r>
            <a:br>
              <a:rPr lang="id-ID" dirty="0" smtClean="0"/>
            </a:br>
            <a:r>
              <a:rPr lang="id-ID" sz="3200" i="1" dirty="0" smtClean="0"/>
              <a:t>Markowitz Diversificatio</a:t>
            </a:r>
            <a:r>
              <a:rPr lang="id-ID" sz="3200" dirty="0" smtClean="0"/>
              <a:t>n</a:t>
            </a:r>
            <a:endParaRPr lang="en-US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458200" cy="3962400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r>
              <a:rPr lang="id-ID" dirty="0" smtClean="0"/>
              <a:t>Aktif mengukur dan mengelola risiko portofolio</a:t>
            </a:r>
          </a:p>
          <a:p>
            <a:r>
              <a:rPr lang="id-ID" dirty="0" smtClean="0"/>
              <a:t>Memperhatikan hubungan antar sekuritas dalam portfolio</a:t>
            </a:r>
          </a:p>
          <a:p>
            <a:r>
              <a:rPr lang="id-ID" dirty="0" smtClean="0"/>
              <a:t>Keputusan Investor semata-mata didasarkan pada risk-return trade-off</a:t>
            </a:r>
          </a:p>
          <a:p>
            <a:r>
              <a:rPr lang="id-ID" dirty="0" smtClean="0"/>
              <a:t>Investor adalah risk aversion</a:t>
            </a:r>
          </a:p>
          <a:p>
            <a:pPr lvl="1">
              <a:buSzPct val="75000"/>
            </a:pPr>
            <a:r>
              <a:rPr lang="id-ID" dirty="0" smtClean="0"/>
              <a:t>Untuk tingkat risiko tertentu, investor lebih menyukai return yang lebih tinggi</a:t>
            </a:r>
            <a:endParaRPr lang="en-US" dirty="0" smtClean="0"/>
          </a:p>
          <a:p>
            <a:pPr lvl="1">
              <a:buSzPct val="75000"/>
            </a:pPr>
            <a:r>
              <a:rPr lang="id-ID" dirty="0" smtClean="0"/>
              <a:t>Untuk tingkat return tertentu, investor lebih menyukai risiko yang lebih rendah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s://informasiwiwied.files.wordpress.com/2013/09/profil-resiko-investas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876800"/>
            <a:ext cx="3657600" cy="1696294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52600" y="3733800"/>
            <a:ext cx="3124200" cy="762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5C0A-1B60-403C-9424-629518DA9B9D}" type="slidenum">
              <a:rPr lang="en-US"/>
              <a:pPr/>
              <a:t>7</a:t>
            </a:fld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865188" y="474663"/>
            <a:ext cx="7312025" cy="705321"/>
          </a:xfrm>
          <a:solidFill>
            <a:schemeClr val="bg2"/>
          </a:solidFill>
          <a:ln/>
          <a:effectLst>
            <a:outerShdw dist="107763" dir="2700000" algn="ctr" rotWithShape="0">
              <a:srgbClr val="000000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dirty="0" smtClean="0"/>
              <a:t>Expected Return</a:t>
            </a:r>
            <a:r>
              <a:rPr lang="id-ID" dirty="0" smtClean="0"/>
              <a:t> Portofolio</a:t>
            </a:r>
            <a:endParaRPr lang="en-US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>
            <a:normAutofit lnSpcReduction="10000"/>
          </a:bodyPr>
          <a:lstStyle/>
          <a:p>
            <a:r>
              <a:rPr lang="id-ID" sz="2800" dirty="0" smtClean="0"/>
              <a:t>Rata-rata tertimbang dari expected return individual sekuritas</a:t>
            </a:r>
            <a:endParaRPr lang="en-US" sz="2800" dirty="0"/>
          </a:p>
          <a:p>
            <a:pPr lvl="1">
              <a:buSzPct val="75000"/>
              <a:buFont typeface="Wingdings" pitchFamily="2" charset="2"/>
              <a:buChar char="Ø"/>
            </a:pPr>
            <a:r>
              <a:rPr lang="id-ID" dirty="0" smtClean="0"/>
              <a:t>Setiap aset memiliki bobot  (w), yang mencerminkan persentase dari total nilai portofolio</a:t>
            </a:r>
            <a:endParaRPr lang="en-US" dirty="0"/>
          </a:p>
          <a:p>
            <a:pPr lvl="1">
              <a:buSzPct val="75000"/>
              <a:buFont typeface="Wingdings" pitchFamily="2" charset="2"/>
              <a:buChar char="Ø"/>
            </a:pPr>
            <a:r>
              <a:rPr lang="id-ID" dirty="0" smtClean="0"/>
              <a:t>E</a:t>
            </a:r>
            <a:r>
              <a:rPr lang="en-US" dirty="0" err="1" smtClean="0"/>
              <a:t>xpected</a:t>
            </a:r>
            <a:r>
              <a:rPr lang="en-US" dirty="0" smtClean="0"/>
              <a:t> </a:t>
            </a:r>
            <a:r>
              <a:rPr lang="en-US" dirty="0"/>
              <a:t>return </a:t>
            </a:r>
            <a:r>
              <a:rPr lang="id-ID" dirty="0" smtClean="0"/>
              <a:t>dari suatu portofolio dapat dihitung sebagai berikut</a:t>
            </a:r>
            <a:r>
              <a:rPr lang="en-US" dirty="0" smtClean="0"/>
              <a:t>:</a:t>
            </a:r>
            <a:endParaRPr lang="id-ID" dirty="0" smtClean="0"/>
          </a:p>
          <a:p>
            <a:pPr lvl="1">
              <a:buSzPct val="75000"/>
              <a:buFont typeface="Wingdings" pitchFamily="2" charset="2"/>
              <a:buChar char="Ø"/>
            </a:pPr>
            <a:endParaRPr lang="id-ID" dirty="0" smtClean="0"/>
          </a:p>
          <a:p>
            <a:pPr lvl="1">
              <a:buSzPct val="75000"/>
              <a:buFont typeface="Wingdings" pitchFamily="2" charset="2"/>
              <a:buChar char="Ø"/>
            </a:pPr>
            <a:endParaRPr lang="id-ID" dirty="0" smtClean="0"/>
          </a:p>
          <a:p>
            <a:pPr lvl="1">
              <a:buSzPct val="75000"/>
              <a:buNone/>
            </a:pPr>
            <a:r>
              <a:rPr lang="id-ID" sz="2000" dirty="0" smtClean="0"/>
              <a:t>Dimana:</a:t>
            </a:r>
          </a:p>
          <a:p>
            <a:pPr lvl="1">
              <a:buSzPct val="75000"/>
              <a:buFont typeface="Courier New" pitchFamily="49" charset="0"/>
              <a:buChar char="o"/>
            </a:pPr>
            <a:r>
              <a:rPr lang="id-ID" sz="2000" dirty="0" smtClean="0"/>
              <a:t>W</a:t>
            </a:r>
            <a:r>
              <a:rPr lang="id-ID" sz="2000" baseline="-25000" dirty="0" smtClean="0"/>
              <a:t>i</a:t>
            </a:r>
            <a:r>
              <a:rPr lang="id-ID" sz="2000" dirty="0" smtClean="0"/>
              <a:t> = persentasi dana yang </a:t>
            </a:r>
            <a:r>
              <a:rPr lang="id-ID" sz="2000" dirty="0" smtClean="0"/>
              <a:t>ter</a:t>
            </a:r>
            <a:r>
              <a:rPr lang="en-US" sz="2000" dirty="0" err="1" smtClean="0"/>
              <a:t>ta</a:t>
            </a:r>
            <a:r>
              <a:rPr lang="id-ID" sz="2000" dirty="0" smtClean="0"/>
              <a:t>nam </a:t>
            </a:r>
            <a:r>
              <a:rPr lang="id-ID" sz="2000" dirty="0" smtClean="0"/>
              <a:t>di aset </a:t>
            </a:r>
            <a:r>
              <a:rPr lang="id-ID" sz="2000" i="1" dirty="0" smtClean="0"/>
              <a:t>i</a:t>
            </a:r>
          </a:p>
          <a:p>
            <a:pPr lvl="1">
              <a:buSzPct val="75000"/>
              <a:buFont typeface="Courier New" pitchFamily="49" charset="0"/>
              <a:buChar char="o"/>
            </a:pPr>
            <a:r>
              <a:rPr lang="id-ID" sz="2000" dirty="0" smtClean="0"/>
              <a:t>E(R</a:t>
            </a:r>
            <a:r>
              <a:rPr lang="id-ID" sz="2000" baseline="-25000" dirty="0" smtClean="0"/>
              <a:t>i</a:t>
            </a:r>
            <a:r>
              <a:rPr lang="id-ID" sz="2000" dirty="0" smtClean="0"/>
              <a:t>) = expected returm dari aset </a:t>
            </a:r>
            <a:r>
              <a:rPr lang="id-ID" sz="2000" i="1" dirty="0" smtClean="0"/>
              <a:t>i</a:t>
            </a:r>
          </a:p>
          <a:p>
            <a:pPr lvl="1">
              <a:buSzPct val="75000"/>
              <a:buFont typeface="Courier New" pitchFamily="49" charset="0"/>
              <a:buChar char="o"/>
            </a:pPr>
            <a:r>
              <a:rPr lang="id-ID" sz="2000" dirty="0" smtClean="0"/>
              <a:t>N = jumlah aset dalam portoflio</a:t>
            </a:r>
            <a:endParaRPr lang="en-US" sz="2000" dirty="0"/>
          </a:p>
        </p:txBody>
      </p:sp>
      <p:graphicFrame>
        <p:nvGraphicFramePr>
          <p:cNvPr id="14341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1828800" y="3733800"/>
          <a:ext cx="2971800" cy="762000"/>
        </p:xfrm>
        <a:graphic>
          <a:graphicData uri="http://schemas.openxmlformats.org/presentationml/2006/ole">
            <p:oleObj spid="_x0000_s2050" name="Equation" r:id="rId4" imgW="3325680" imgH="975960" progId="Equation.3">
              <p:embed/>
            </p:oleObj>
          </a:graphicData>
        </a:graphic>
      </p:graphicFrame>
      <p:pic>
        <p:nvPicPr>
          <p:cNvPr id="2052" name="Picture 4" descr="http://www.finansialku.com/wp-content/uploads/2014/07/portfolio-diversification-diversifikasi-portofolio-finansialk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505200"/>
            <a:ext cx="3200400" cy="2160271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5C0A-1B60-403C-9424-629518DA9B9D}" type="slidenum">
              <a:rPr lang="en-US"/>
              <a:pPr/>
              <a:t>8</a:t>
            </a:fld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865188" y="228601"/>
            <a:ext cx="7312025" cy="1197764"/>
          </a:xfrm>
          <a:solidFill>
            <a:schemeClr val="bg2"/>
          </a:solidFill>
          <a:ln/>
          <a:effectLst>
            <a:outerShdw dist="107763" dir="2700000" algn="ctr" rotWithShape="0">
              <a:srgbClr val="000000"/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dirty="0" smtClean="0"/>
              <a:t>Expected Return</a:t>
            </a:r>
            <a:r>
              <a:rPr lang="id-ID" dirty="0" smtClean="0"/>
              <a:t> Portofolio</a:t>
            </a:r>
            <a:br>
              <a:rPr lang="id-ID" dirty="0" smtClean="0"/>
            </a:br>
            <a:r>
              <a:rPr lang="id-ID" sz="3200" i="1" dirty="0" smtClean="0"/>
              <a:t>Contoh</a:t>
            </a:r>
            <a:endParaRPr lang="en-US" i="1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76400"/>
            <a:ext cx="8763000" cy="284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 descr="http://4.bp.blogspot.com/-R5N4A6iDrRM/UyWwKb2ly0I/AAAAAAAAACA/8Jm-NG5Necc/s1600/Investasi-Dini-Untuk-Meraih-Suks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4876800"/>
            <a:ext cx="5943600" cy="153282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0" y="3352800"/>
            <a:ext cx="2514600" cy="9906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2314-4F4D-4BFA-9704-B7CCE78507CC}" type="slidenum">
              <a:rPr lang="en-US"/>
              <a:pPr/>
              <a:t>9</a:t>
            </a:fld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14350"/>
            <a:ext cx="8229600" cy="705321"/>
          </a:xfrm>
          <a:solidFill>
            <a:schemeClr val="bg2"/>
          </a:solidFill>
          <a:ln/>
          <a:effectLst>
            <a:outerShdw dist="107763" dir="2700000" algn="ctr" rotWithShape="0">
              <a:srgbClr val="000000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id-ID" dirty="0" smtClean="0"/>
              <a:t>Risiko Portofolio</a:t>
            </a:r>
            <a:endParaRPr lang="en-US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7772400" cy="4648200"/>
          </a:xfrm>
          <a:noFill/>
          <a:ln/>
        </p:spPr>
        <p:txBody>
          <a:bodyPr lIns="90488" tIns="44450" rIns="90488" bIns="44450">
            <a:normAutofit fontScale="92500" lnSpcReduction="10000"/>
          </a:bodyPr>
          <a:lstStyle/>
          <a:p>
            <a:r>
              <a:rPr lang="id-ID" sz="2800" dirty="0" smtClean="0"/>
              <a:t>Risiko diukur dengan menggunakan simpangan baku (</a:t>
            </a:r>
            <a:r>
              <a:rPr lang="el-GR" sz="2800" dirty="0" smtClean="0">
                <a:latin typeface="Corbel"/>
              </a:rPr>
              <a:t>σ</a:t>
            </a:r>
            <a:r>
              <a:rPr lang="id-ID" sz="2800" dirty="0" smtClean="0"/>
              <a:t>) atau varian (</a:t>
            </a:r>
            <a:r>
              <a:rPr lang="el-GR" sz="2800" dirty="0" smtClean="0">
                <a:latin typeface="Corbel"/>
              </a:rPr>
              <a:t>σ</a:t>
            </a:r>
            <a:r>
              <a:rPr lang="id-ID" sz="2800" baseline="30000" dirty="0" smtClean="0">
                <a:latin typeface="Corbel"/>
              </a:rPr>
              <a:t>2</a:t>
            </a:r>
            <a:r>
              <a:rPr lang="id-ID" sz="2800" dirty="0" smtClean="0">
                <a:latin typeface="Corbel"/>
              </a:rPr>
              <a:t>)</a:t>
            </a:r>
            <a:endParaRPr lang="id-ID" sz="2800" dirty="0" smtClean="0"/>
          </a:p>
          <a:p>
            <a:r>
              <a:rPr lang="id-ID" sz="2800" dirty="0" smtClean="0"/>
              <a:t>Risiko portofolio bukanlah jumlah dari risiko setiap individu dalam dalam portofolio</a:t>
            </a:r>
          </a:p>
          <a:p>
            <a:pPr>
              <a:buNone/>
            </a:pPr>
            <a:endParaRPr lang="id-ID" sz="2800" dirty="0" smtClean="0"/>
          </a:p>
          <a:p>
            <a:endParaRPr lang="id-ID" sz="2800" dirty="0" smtClean="0"/>
          </a:p>
          <a:p>
            <a:endParaRPr lang="en-US" sz="2800" dirty="0" smtClean="0"/>
          </a:p>
          <a:p>
            <a:r>
              <a:rPr lang="id-ID" sz="2800" dirty="0" smtClean="0"/>
              <a:t>Menekankan </a:t>
            </a:r>
            <a:r>
              <a:rPr lang="id-ID" sz="2800" dirty="0" smtClean="0"/>
              <a:t>pada risiko dari keseluruhan portofolio, bukan risiko masing-masing individual sekuritas dalam portofolio</a:t>
            </a:r>
            <a:endParaRPr lang="en-US" sz="2800" dirty="0"/>
          </a:p>
          <a:p>
            <a:r>
              <a:rPr lang="id-ID" sz="2800" dirty="0" smtClean="0"/>
              <a:t>Saham individual adalah berisiko hanya bila saham tersebut meningkatkan risiko total portofolio</a:t>
            </a:r>
            <a:endParaRPr lang="en-US" sz="2800" dirty="0"/>
          </a:p>
          <a:p>
            <a:endParaRPr lang="en-US" dirty="0"/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362200" y="3352800"/>
          <a:ext cx="2133600" cy="914400"/>
        </p:xfrm>
        <a:graphic>
          <a:graphicData uri="http://schemas.openxmlformats.org/presentationml/2006/ole">
            <p:oleObj spid="_x0000_s1026" name="Equation" r:id="rId4" imgW="2373120" imgH="1090440" progId="Equation.3">
              <p:embed/>
            </p:oleObj>
          </a:graphicData>
        </a:graphic>
      </p:graphicFrame>
      <p:pic>
        <p:nvPicPr>
          <p:cNvPr id="1028" name="Picture 4" descr="https://encrypted-tbn3.gstatic.com/images?q=tbn:ANd9GcRIoFEMsMSbfDdiXGShBSygzSEo120Z2xobOfF3SuiFsLJ1mwNzx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2819400"/>
            <a:ext cx="2238079" cy="16764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346</TotalTime>
  <Words>1028</Words>
  <Application>Microsoft Office PowerPoint</Application>
  <PresentationFormat>On-screen Show (4:3)</PresentationFormat>
  <Paragraphs>227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Equity</vt:lpstr>
      <vt:lpstr>Equation</vt:lpstr>
      <vt:lpstr>PEMILIHAN PORTOFOLIO</vt:lpstr>
      <vt:lpstr>Asumsi Dasar Teori Portfolio</vt:lpstr>
      <vt:lpstr>Keputusan Investasi</vt:lpstr>
      <vt:lpstr>Penurunan Risiko dalam Portoflio Random Diversification</vt:lpstr>
      <vt:lpstr>Slide 5</vt:lpstr>
      <vt:lpstr>Penurunan Risiko dalam Portfolio Markowitz Diversification</vt:lpstr>
      <vt:lpstr>Expected Return Portofolio</vt:lpstr>
      <vt:lpstr>Expected Return Portofolio Contoh</vt:lpstr>
      <vt:lpstr>Risiko Portofolio</vt:lpstr>
      <vt:lpstr>Komponen Risiko Portofolio</vt:lpstr>
      <vt:lpstr>Varian &amp; Simpangan Baku Portofolio Contoh</vt:lpstr>
      <vt:lpstr>Covarian Return</vt:lpstr>
      <vt:lpstr>Koefisien Korelasi</vt:lpstr>
      <vt:lpstr>Koefisien Korelasi</vt:lpstr>
      <vt:lpstr>Covariance Koefisien Korelasi Contoh</vt:lpstr>
      <vt:lpstr>Expected Return &amp; Varian Kasus untuk Dua Aset</vt:lpstr>
      <vt:lpstr>Expected Return dan Varian: Contoh</vt:lpstr>
      <vt:lpstr>Matriks Risiko Portofolio  Covarian dan Varian</vt:lpstr>
      <vt:lpstr>Peran Korelasi dalam Menentukan Risiko Portofolio</vt:lpstr>
      <vt:lpstr>Peran Korelasi dalam Menentukan Risiko Portofolio – Ilustrasi Grafik</vt:lpstr>
      <vt:lpstr>Efficient Frontier</vt:lpstr>
      <vt:lpstr>Efficient Frontier Ilustrasi Grafik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PEMILIHAN PORTOFOLIIO</dc:title>
  <dc:creator>TAVI</dc:creator>
  <cp:lastModifiedBy>muaz</cp:lastModifiedBy>
  <cp:revision>14</cp:revision>
  <dcterms:created xsi:type="dcterms:W3CDTF">2008-05-25T22:26:27Z</dcterms:created>
  <dcterms:modified xsi:type="dcterms:W3CDTF">2015-11-10T01:07:59Z</dcterms:modified>
</cp:coreProperties>
</file>